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8"/>
  </p:notesMasterIdLst>
  <p:sldIdLst>
    <p:sldId id="256" r:id="rId2"/>
    <p:sldId id="267" r:id="rId3"/>
    <p:sldId id="268" r:id="rId4"/>
    <p:sldId id="266" r:id="rId5"/>
    <p:sldId id="265" r:id="rId6"/>
    <p:sldId id="269" r:id="rId7"/>
    <p:sldId id="270" r:id="rId8"/>
    <p:sldId id="275" r:id="rId9"/>
    <p:sldId id="276" r:id="rId10"/>
    <p:sldId id="277" r:id="rId11"/>
    <p:sldId id="274" r:id="rId12"/>
    <p:sldId id="272" r:id="rId13"/>
    <p:sldId id="273" r:id="rId14"/>
    <p:sldId id="279" r:id="rId15"/>
    <p:sldId id="271" r:id="rId16"/>
    <p:sldId id="27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636C"/>
    <a:srgbClr val="A99A66"/>
    <a:srgbClr val="D4CDB4"/>
    <a:srgbClr val="131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104" autoAdjust="0"/>
  </p:normalViewPr>
  <p:slideViewPr>
    <p:cSldViewPr snapToGrid="0">
      <p:cViewPr varScale="1">
        <p:scale>
          <a:sx n="73" d="100"/>
          <a:sy n="73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49.gif>
</file>

<file path=ppt/media/image5.png>
</file>

<file path=ppt/media/image50.gif>
</file>

<file path=ppt/media/image51.gi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C3ECA-7DBC-47DB-ABF2-15BE1B7316A4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79951-C38C-4F87-B965-E1550FDBE6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7039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1053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00586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98779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37297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40528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81270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54275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975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9538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5572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5302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2849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790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09359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44388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9951-C38C-4F87-B965-E1550FDBE608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4789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004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4880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91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3388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0826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742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560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52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638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8180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4165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9C0A4-E77C-41BB-A627-F253204F4CBB}" type="datetimeFigureOut">
              <a:rPr lang="it-IT" smtClean="0"/>
              <a:t>05/12/2023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AE7CF-2A52-4C0E-8FE7-B0503D8B4FE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05868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6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6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8.wdp"/><Relationship Id="rId5" Type="http://schemas.openxmlformats.org/officeDocument/2006/relationships/image" Target="../media/image46.png"/><Relationship Id="rId4" Type="http://schemas.microsoft.com/office/2007/relationships/hdphoto" Target="../media/hdphoto16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8.wdp"/><Relationship Id="rId5" Type="http://schemas.openxmlformats.org/officeDocument/2006/relationships/image" Target="../media/image46.png"/><Relationship Id="rId4" Type="http://schemas.microsoft.com/office/2007/relationships/hdphoto" Target="../media/hdphoto16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png"/><Relationship Id="rId4" Type="http://schemas.microsoft.com/office/2007/relationships/hdphoto" Target="../media/hdphoto16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microsoft.com/office/2007/relationships/hdphoto" Target="../media/hdphoto19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8.png"/><Relationship Id="rId5" Type="http://schemas.microsoft.com/office/2007/relationships/hdphoto" Target="../media/hdphoto16.wdp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51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0.gif"/><Relationship Id="rId5" Type="http://schemas.openxmlformats.org/officeDocument/2006/relationships/image" Target="../media/image49.gif"/><Relationship Id="rId4" Type="http://schemas.microsoft.com/office/2007/relationships/hdphoto" Target="../media/hdphoto16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17" Type="http://schemas.microsoft.com/office/2007/relationships/hdphoto" Target="../media/hdphoto3.wdp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microsoft.com/office/2007/relationships/hdphoto" Target="../media/hdphoto1.wdp"/><Relationship Id="rId1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5.wdp"/><Relationship Id="rId3" Type="http://schemas.openxmlformats.org/officeDocument/2006/relationships/image" Target="../media/image4.png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17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microsoft.com/office/2007/relationships/hdphoto" Target="../media/hdphoto4.wdp"/><Relationship Id="rId15" Type="http://schemas.openxmlformats.org/officeDocument/2006/relationships/image" Target="../media/image25.png"/><Relationship Id="rId10" Type="http://schemas.openxmlformats.org/officeDocument/2006/relationships/image" Target="../media/image21.png"/><Relationship Id="rId4" Type="http://schemas.openxmlformats.org/officeDocument/2006/relationships/image" Target="../media/image16.png"/><Relationship Id="rId9" Type="http://schemas.openxmlformats.org/officeDocument/2006/relationships/image" Target="../media/image20.svg"/><Relationship Id="rId1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1.png"/><Relationship Id="rId18" Type="http://schemas.openxmlformats.org/officeDocument/2006/relationships/image" Target="../media/image34.png"/><Relationship Id="rId3" Type="http://schemas.openxmlformats.org/officeDocument/2006/relationships/image" Target="../media/image4.png"/><Relationship Id="rId7" Type="http://schemas.openxmlformats.org/officeDocument/2006/relationships/image" Target="../media/image9.svg"/><Relationship Id="rId12" Type="http://schemas.openxmlformats.org/officeDocument/2006/relationships/image" Target="../media/image30.png"/><Relationship Id="rId17" Type="http://schemas.microsoft.com/office/2007/relationships/hdphoto" Target="../media/hdphoto9.wdp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22.svg"/><Relationship Id="rId5" Type="http://schemas.microsoft.com/office/2007/relationships/hdphoto" Target="../media/hdphoto7.wdp"/><Relationship Id="rId15" Type="http://schemas.openxmlformats.org/officeDocument/2006/relationships/image" Target="../media/image32.png"/><Relationship Id="rId10" Type="http://schemas.openxmlformats.org/officeDocument/2006/relationships/image" Target="../media/image21.png"/><Relationship Id="rId4" Type="http://schemas.openxmlformats.org/officeDocument/2006/relationships/image" Target="../media/image27.png"/><Relationship Id="rId9" Type="http://schemas.openxmlformats.org/officeDocument/2006/relationships/image" Target="../media/image29.svg"/><Relationship Id="rId14" Type="http://schemas.microsoft.com/office/2007/relationships/hdphoto" Target="../media/hdphoto8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microsoft.com/office/2007/relationships/hdphoto" Target="../media/hdphoto11.wdp"/><Relationship Id="rId18" Type="http://schemas.openxmlformats.org/officeDocument/2006/relationships/image" Target="../media/image41.png"/><Relationship Id="rId3" Type="http://schemas.openxmlformats.org/officeDocument/2006/relationships/image" Target="../media/image4.png"/><Relationship Id="rId21" Type="http://schemas.microsoft.com/office/2007/relationships/hdphoto" Target="../media/hdphoto15.wdp"/><Relationship Id="rId7" Type="http://schemas.openxmlformats.org/officeDocument/2006/relationships/image" Target="../media/image37.svg"/><Relationship Id="rId12" Type="http://schemas.openxmlformats.org/officeDocument/2006/relationships/image" Target="../media/image38.png"/><Relationship Id="rId17" Type="http://schemas.microsoft.com/office/2007/relationships/hdphoto" Target="../media/hdphoto13.wdp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40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11" Type="http://schemas.openxmlformats.org/officeDocument/2006/relationships/image" Target="../media/image11.svg"/><Relationship Id="rId5" Type="http://schemas.microsoft.com/office/2007/relationships/hdphoto" Target="../media/hdphoto10.wdp"/><Relationship Id="rId15" Type="http://schemas.microsoft.com/office/2007/relationships/hdphoto" Target="../media/hdphoto12.wdp"/><Relationship Id="rId10" Type="http://schemas.openxmlformats.org/officeDocument/2006/relationships/image" Target="../media/image10.png"/><Relationship Id="rId19" Type="http://schemas.microsoft.com/office/2007/relationships/hdphoto" Target="../media/hdphoto14.wdp"/><Relationship Id="rId4" Type="http://schemas.openxmlformats.org/officeDocument/2006/relationships/image" Target="../media/image35.png"/><Relationship Id="rId9" Type="http://schemas.openxmlformats.org/officeDocument/2006/relationships/image" Target="../media/image29.svg"/><Relationship Id="rId14" Type="http://schemas.openxmlformats.org/officeDocument/2006/relationships/image" Target="../media/image3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microsoft.com/office/2007/relationships/hdphoto" Target="../media/hdphoto17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5.png"/><Relationship Id="rId5" Type="http://schemas.openxmlformats.org/officeDocument/2006/relationships/image" Target="../media/image44.jpg"/><Relationship Id="rId4" Type="http://schemas.microsoft.com/office/2007/relationships/hdphoto" Target="../media/hdphoto16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7" Type="http://schemas.microsoft.com/office/2007/relationships/hdphoto" Target="../media/hdphoto16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3.png"/><Relationship Id="rId5" Type="http://schemas.microsoft.com/office/2007/relationships/hdphoto" Target="../media/hdphoto17.wdp"/><Relationship Id="rId4" Type="http://schemas.openxmlformats.org/officeDocument/2006/relationships/image" Target="../media/image4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6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681AC6-448E-1454-165F-AB4317E1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584" y="3327079"/>
            <a:ext cx="4620584" cy="737742"/>
          </a:xfrm>
        </p:spPr>
        <p:txBody>
          <a:bodyPr>
            <a:normAutofit fontScale="90000"/>
          </a:bodyPr>
          <a:lstStyle/>
          <a:p>
            <a:r>
              <a:rPr lang="en-GB" sz="4400" b="0" i="0" dirty="0">
                <a:solidFill>
                  <a:srgbClr val="FFFFFF"/>
                </a:solidFill>
                <a:effectLst/>
                <a:latin typeface="Copperplate Gothic Bold" panose="020E0705020206020404" pitchFamily="34" charset="0"/>
              </a:rPr>
              <a:t>BDLTs project</a:t>
            </a:r>
            <a:endParaRPr lang="it-IT" sz="4400" dirty="0">
              <a:solidFill>
                <a:srgbClr val="FFFFFF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BE32C4-E5F6-4196-79D5-BF1C13515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584" y="4200411"/>
            <a:ext cx="4620584" cy="737742"/>
          </a:xfrm>
        </p:spPr>
        <p:txBody>
          <a:bodyPr>
            <a:normAutofit fontScale="92500" lnSpcReduction="20000"/>
          </a:bodyPr>
          <a:lstStyle/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Group: </a:t>
            </a:r>
            <a:r>
              <a:rPr lang="it-IT" dirty="0" err="1">
                <a:solidFill>
                  <a:srgbClr val="FFFFFF"/>
                </a:solidFill>
                <a:latin typeface="Copperplate Gothic Light" panose="020E0507020206020404" pitchFamily="34" charset="0"/>
              </a:rPr>
              <a:t>CryptoFolks</a:t>
            </a:r>
            <a:endParaRPr lang="it-IT" dirty="0">
              <a:solidFill>
                <a:srgbClr val="FFFFFF"/>
              </a:solidFill>
              <a:latin typeface="Copperplate Gothic Light" panose="020E0507020206020404" pitchFamily="34" charset="0"/>
            </a:endParaRPr>
          </a:p>
          <a:p>
            <a:r>
              <a:rPr lang="it-IT" dirty="0">
                <a:solidFill>
                  <a:srgbClr val="FFFFFF"/>
                </a:solidFill>
                <a:latin typeface="Copperplate Gothic Light" panose="020E0507020206020404" pitchFamily="34" charset="0"/>
              </a:rPr>
              <a:t>Prof: Claudio Di Ciccio</a:t>
            </a:r>
          </a:p>
        </p:txBody>
      </p:sp>
      <p:pic>
        <p:nvPicPr>
          <p:cNvPr id="11" name="Immagine 10" descr="Immagine che contiene anime, Danza, festival&#10;&#10;Descrizione generata automaticamente">
            <a:extLst>
              <a:ext uri="{FF2B5EF4-FFF2-40B4-BE49-F238E27FC236}">
                <a16:creationId xmlns:a16="http://schemas.microsoft.com/office/drawing/2014/main" id="{E5365840-CF93-CC71-6970-B096316D77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8" r="34701"/>
          <a:stretch/>
        </p:blipFill>
        <p:spPr>
          <a:xfrm>
            <a:off x="6229146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20" name="Immagine 19" descr="Immagine che contiene Carattere, testo, Elementi grafici, grafica&#10;&#10;Descrizione generata automaticamente">
            <a:extLst>
              <a:ext uri="{FF2B5EF4-FFF2-40B4-BE49-F238E27FC236}">
                <a16:creationId xmlns:a16="http://schemas.microsoft.com/office/drawing/2014/main" id="{2435915F-A2D8-2CDA-5CF3-B7013C2150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4" t="29199" r="18618" b="27932"/>
          <a:stretch/>
        </p:blipFill>
        <p:spPr>
          <a:xfrm>
            <a:off x="460955" y="530087"/>
            <a:ext cx="5503842" cy="2201537"/>
          </a:xfrm>
          <a:prstGeom prst="rect">
            <a:avLst/>
          </a:prstGeom>
        </p:spPr>
      </p:pic>
      <p:pic>
        <p:nvPicPr>
          <p:cNvPr id="22" name="Immagine 21" descr="Immagine che contiene testo, Carattere, logo, Elementi grafici&#10;&#10;Descrizione generata automaticamente">
            <a:extLst>
              <a:ext uri="{FF2B5EF4-FFF2-40B4-BE49-F238E27FC236}">
                <a16:creationId xmlns:a16="http://schemas.microsoft.com/office/drawing/2014/main" id="{09C8581C-9941-BD3D-7C1E-B153CD61DA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057" y="5525091"/>
            <a:ext cx="3368233" cy="139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2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252000" rtlCol="0" anchor="ctr"/>
          <a:lstStyle/>
          <a:p>
            <a:pPr algn="ctr"/>
            <a:r>
              <a:rPr lang="it-IT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Known writers?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2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" b="1" dirty="0">
                <a:solidFill>
                  <a:srgbClr val="A99A66"/>
                </a:solidFill>
              </a:rPr>
              <a:t>Use TTP</a:t>
            </a:r>
          </a:p>
          <a:p>
            <a:pPr algn="ctr"/>
            <a:r>
              <a:rPr lang="it-IT" sz="4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DC6D4A1-E02E-4EE0-2CF4-1475810E5BA4}"/>
              </a:ext>
            </a:extLst>
          </p:cNvPr>
          <p:cNvSpPr txBox="1"/>
          <p:nvPr/>
        </p:nvSpPr>
        <p:spPr>
          <a:xfrm>
            <a:off x="3399867" y="1153124"/>
            <a:ext cx="1379096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NO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78CE9531-11FC-B922-E3FB-067FD5F8BDAD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would be nice to meet everyone who is passionate about our project, but we are shy.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210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uppo 31">
            <a:extLst>
              <a:ext uri="{FF2B5EF4-FFF2-40B4-BE49-F238E27FC236}">
                <a16:creationId xmlns:a16="http://schemas.microsoft.com/office/drawing/2014/main" id="{6F3481B0-8EB9-A182-3E7B-B61AF10AEE81}"/>
              </a:ext>
            </a:extLst>
          </p:cNvPr>
          <p:cNvGrpSpPr/>
          <p:nvPr/>
        </p:nvGrpSpPr>
        <p:grpSpPr>
          <a:xfrm>
            <a:off x="14716599" y="753666"/>
            <a:ext cx="10091737" cy="5350668"/>
            <a:chOff x="14716599" y="753666"/>
            <a:chExt cx="10091737" cy="5350668"/>
          </a:xfrm>
        </p:grpSpPr>
        <p:sp>
          <p:nvSpPr>
            <p:cNvPr id="29" name="Rettangolo con due angoli in diagonale ritagliati 28">
              <a:extLst>
                <a:ext uri="{FF2B5EF4-FFF2-40B4-BE49-F238E27FC236}">
                  <a16:creationId xmlns:a16="http://schemas.microsoft.com/office/drawing/2014/main" id="{B037893F-F208-5F61-58F6-3C50D353231E}"/>
                </a:ext>
              </a:extLst>
            </p:cNvPr>
            <p:cNvSpPr/>
            <p:nvPr/>
          </p:nvSpPr>
          <p:spPr>
            <a:xfrm>
              <a:off x="14716599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30" name="CasellaDiTesto 29">
              <a:extLst>
                <a:ext uri="{FF2B5EF4-FFF2-40B4-BE49-F238E27FC236}">
                  <a16:creationId xmlns:a16="http://schemas.microsoft.com/office/drawing/2014/main" id="{8D57F0CC-7B46-79E6-C5FC-731AB0427625}"/>
                </a:ext>
              </a:extLst>
            </p:cNvPr>
            <p:cNvSpPr txBox="1"/>
            <p:nvPr/>
          </p:nvSpPr>
          <p:spPr>
            <a:xfrm>
              <a:off x="15185212" y="1040650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Website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86806141-B908-8370-1A3E-43469CBDE1A2}"/>
              </a:ext>
            </a:extLst>
          </p:cNvPr>
          <p:cNvGrpSpPr/>
          <p:nvPr/>
        </p:nvGrpSpPr>
        <p:grpSpPr>
          <a:xfrm>
            <a:off x="4104308" y="986854"/>
            <a:ext cx="3983385" cy="3846065"/>
            <a:chOff x="1216395" y="771650"/>
            <a:chExt cx="3154127" cy="3045394"/>
          </a:xfrm>
        </p:grpSpPr>
        <p:sp>
          <p:nvSpPr>
            <p:cNvPr id="12" name="Decisione 11">
              <a:extLst>
                <a:ext uri="{FF2B5EF4-FFF2-40B4-BE49-F238E27FC236}">
                  <a16:creationId xmlns:a16="http://schemas.microsoft.com/office/drawing/2014/main" id="{1E36BA77-B376-87AB-8C4B-F892AA1685D2}"/>
                </a:ext>
              </a:extLst>
            </p:cNvPr>
            <p:cNvSpPr/>
            <p:nvPr/>
          </p:nvSpPr>
          <p:spPr>
            <a:xfrm>
              <a:off x="1216395" y="1592273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Known writers?</a:t>
              </a:r>
            </a:p>
          </p:txBody>
        </p:sp>
        <p:sp>
          <p:nvSpPr>
            <p:cNvPr id="13" name="Decisione 12">
              <a:extLst>
                <a:ext uri="{FF2B5EF4-FFF2-40B4-BE49-F238E27FC236}">
                  <a16:creationId xmlns:a16="http://schemas.microsoft.com/office/drawing/2014/main" id="{FFA880D5-1BF5-53B3-9A64-F7349D3062FF}"/>
                </a:ext>
              </a:extLst>
            </p:cNvPr>
            <p:cNvSpPr/>
            <p:nvPr/>
          </p:nvSpPr>
          <p:spPr>
            <a:xfrm>
              <a:off x="2905237" y="1592273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Store state</a:t>
              </a:r>
            </a:p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  <p:sp>
          <p:nvSpPr>
            <p:cNvPr id="22" name="Decisione 21">
              <a:extLst>
                <a:ext uri="{FF2B5EF4-FFF2-40B4-BE49-F238E27FC236}">
                  <a16:creationId xmlns:a16="http://schemas.microsoft.com/office/drawing/2014/main" id="{6BFA6A6D-A520-8231-08EF-98F353B7132A}"/>
                </a:ext>
              </a:extLst>
            </p:cNvPr>
            <p:cNvSpPr/>
            <p:nvPr/>
          </p:nvSpPr>
          <p:spPr>
            <a:xfrm>
              <a:off x="2060816" y="771650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Multiple</a:t>
              </a:r>
            </a:p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writers</a:t>
              </a:r>
            </a:p>
            <a:p>
              <a:pPr algn="ctr"/>
              <a:r>
                <a:rPr lang="it-IT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  <p:sp>
          <p:nvSpPr>
            <p:cNvPr id="25" name="Decisione 24">
              <a:extLst>
                <a:ext uri="{FF2B5EF4-FFF2-40B4-BE49-F238E27FC236}">
                  <a16:creationId xmlns:a16="http://schemas.microsoft.com/office/drawing/2014/main" id="{1C0D0C2E-CB2C-4000-D239-04BA26DA04BE}"/>
                </a:ext>
              </a:extLst>
            </p:cNvPr>
            <p:cNvSpPr/>
            <p:nvPr/>
          </p:nvSpPr>
          <p:spPr>
            <a:xfrm>
              <a:off x="2060816" y="2397251"/>
              <a:ext cx="1465285" cy="1419793"/>
            </a:xfrm>
            <a:prstGeom prst="flowChartDecision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252000" rtlCol="0" anchor="ctr"/>
            <a:lstStyle/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Use TTP</a:t>
              </a:r>
            </a:p>
            <a:p>
              <a:pPr algn="ctr"/>
              <a:r>
                <a:rPr lang="it-IT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?</a:t>
              </a:r>
            </a:p>
          </p:txBody>
        </p:sp>
      </p:grp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2114B742-08B8-B476-50E8-A8728F8766DE}"/>
              </a:ext>
            </a:extLst>
          </p:cNvPr>
          <p:cNvSpPr>
            <a:spLocks/>
          </p:cNvSpPr>
          <p:nvPr/>
        </p:nvSpPr>
        <p:spPr>
          <a:xfrm>
            <a:off x="5144966" y="4660024"/>
            <a:ext cx="2123501" cy="6005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Efficiency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9C952A0-63C3-368D-049E-E05F7509C41F}"/>
              </a:ext>
            </a:extLst>
          </p:cNvPr>
          <p:cNvSpPr>
            <a:spLocks/>
          </p:cNvSpPr>
          <p:nvPr/>
        </p:nvSpPr>
        <p:spPr>
          <a:xfrm>
            <a:off x="8189370" y="4660024"/>
            <a:ext cx="2406824" cy="60058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cheating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485129E0-1DB8-B35E-962B-3D08D25E461E}"/>
              </a:ext>
            </a:extLst>
          </p:cNvPr>
          <p:cNvSpPr>
            <a:spLocks/>
          </p:cNvSpPr>
          <p:nvPr/>
        </p:nvSpPr>
        <p:spPr>
          <a:xfrm>
            <a:off x="1595807" y="4660023"/>
            <a:ext cx="2628257" cy="600588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Decentralized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022438B7-AB90-2DE6-A1BA-15724A524C55}"/>
              </a:ext>
            </a:extLst>
          </p:cNvPr>
          <p:cNvSpPr>
            <a:spLocks/>
          </p:cNvSpPr>
          <p:nvPr/>
        </p:nvSpPr>
        <p:spPr>
          <a:xfrm>
            <a:off x="3325900" y="2286358"/>
            <a:ext cx="5540201" cy="1530121"/>
          </a:xfrm>
          <a:prstGeom prst="roundRect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Permissionless</a:t>
            </a:r>
            <a:r>
              <a:rPr lang="it-IT" sz="40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 Blockchain</a:t>
            </a:r>
          </a:p>
        </p:txBody>
      </p:sp>
    </p:spTree>
    <p:extLst>
      <p:ext uri="{BB962C8B-B14F-4D97-AF65-F5344CB8AC3E}">
        <p14:creationId xmlns:p14="http://schemas.microsoft.com/office/powerpoint/2010/main" val="1865647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7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300"/>
                            </p:stCondLst>
                            <p:childTnLst>
                              <p:par>
                                <p:cTn id="19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EC9B"/>
                                      </p:to>
                                    </p:animClr>
                                    <p:animClr clrSpc="rgb" dir="cw">
                                      <p:cBhvr>
                                        <p:cTn id="21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EC9B"/>
                                      </p:to>
                                    </p:animClr>
                                    <p:set>
                                      <p:cBhvr>
                                        <p:cTn id="22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8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8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8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800"/>
                            </p:stCondLst>
                            <p:childTnLst>
                              <p:par>
                                <p:cTn id="43" presetID="1" presetClass="path" presetSubtype="0" repeatCount="indefinite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13 -0.00023 C 0.08112 0.04537 0.24362 0.04514 0.35313 -0.00139 C 0.46263 -0.04815 0.67136 -0.20116 0.65729 -0.27986 C 0.65664 -0.36921 0.32904 -0.56736 0.25977 -0.56736 C 0.19076 -0.56736 -0.13515 -0.36528 -0.13476 -0.27546 C -0.13463 -0.18588 -0.08138 -0.04607 -0.00013 -0.00023 Z " pathEditMode="relative" rAng="0" ptsTypes="AAAAAA">
                                      <p:cBhvr>
                                        <p:cTn id="44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172" y="-26667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" presetClass="path" presetSubtype="0" repeatCount="indefinite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26 -0.00023 C 0.13138 -0.00185 0.39063 -0.18264 0.38568 -0.27801 C 0.38086 -0.37361 0.03946 -0.57315 -0.02955 -0.57315 C -0.09843 -0.57315 -0.40885 -0.36482 -0.40403 -0.26921 C -0.39895 -0.17384 -0.1319 0.00116 -0.00026 -0.00023 Z " pathEditMode="relative" rAng="0" ptsTypes="AAAAA">
                                      <p:cBhvr>
                                        <p:cTn id="46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5" y="-28657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path" presetSubtype="0" repeatCount="indefinite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13 -0.00046 C 0.13125 -0.0125 0.1724 -0.20834 0.12487 -0.30301 C 0.07735 -0.39769 -0.21666 -0.56875 -0.28567 -0.56875 C -0.35455 -0.56875 -0.7108 -0.32662 -0.66328 -0.23195 C -0.61562 -0.13727 -0.13151 0.01134 -0.00013 -0.00046 Z " pathEditMode="relative" rAng="0" ptsTypes="AAAAA">
                                      <p:cBhvr>
                                        <p:cTn id="48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172" y="-28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34" grpId="0" animBg="1"/>
      <p:bldP spid="34" grpId="1" animBg="1"/>
      <p:bldP spid="37" grpId="0" animBg="1"/>
      <p:bldP spid="37" grpId="1" animBg="1"/>
      <p:bldP spid="27" grpId="0" animBg="1"/>
      <p:bldP spid="27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3B940632-5B75-384A-879C-F100707C32D6}"/>
              </a:ext>
            </a:extLst>
          </p:cNvPr>
          <p:cNvGrpSpPr/>
          <p:nvPr/>
        </p:nvGrpSpPr>
        <p:grpSpPr>
          <a:xfrm>
            <a:off x="-11103770" y="753666"/>
            <a:ext cx="10091737" cy="5350668"/>
            <a:chOff x="1050132" y="753666"/>
            <a:chExt cx="10091737" cy="5350668"/>
          </a:xfrm>
        </p:grpSpPr>
        <p:sp>
          <p:nvSpPr>
            <p:cNvPr id="28" name="Rettangolo con due angoli in diagonale ritagliati 27">
              <a:extLst>
                <a:ext uri="{FF2B5EF4-FFF2-40B4-BE49-F238E27FC236}">
                  <a16:creationId xmlns:a16="http://schemas.microsoft.com/office/drawing/2014/main" id="{4FAF02CA-1066-A35F-FB27-AAD9B58BD63C}"/>
                </a:ext>
              </a:extLst>
            </p:cNvPr>
            <p:cNvSpPr>
              <a:spLocks/>
            </p:cNvSpPr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9" name="Rettangolo con angoli arrotondati 28">
              <a:extLst>
                <a:ext uri="{FF2B5EF4-FFF2-40B4-BE49-F238E27FC236}">
                  <a16:creationId xmlns:a16="http://schemas.microsoft.com/office/drawing/2014/main" id="{94CE8FC6-34D4-BF32-9E92-B1D843DB770A}"/>
                </a:ext>
              </a:extLst>
            </p:cNvPr>
            <p:cNvSpPr>
              <a:spLocks/>
            </p:cNvSpPr>
            <p:nvPr/>
          </p:nvSpPr>
          <p:spPr>
            <a:xfrm>
              <a:off x="5144966" y="4660024"/>
              <a:ext cx="2123501" cy="600587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Efficiency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6ABFC8CE-5CD1-05AF-54ED-3BAD66E7578F}"/>
                </a:ext>
              </a:extLst>
            </p:cNvPr>
            <p:cNvSpPr>
              <a:spLocks/>
            </p:cNvSpPr>
            <p:nvPr/>
          </p:nvSpPr>
          <p:spPr>
            <a:xfrm>
              <a:off x="8189370" y="4660024"/>
              <a:ext cx="2406824" cy="600587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cheating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Rettangolo con angoli arrotondati 30">
              <a:extLst>
                <a:ext uri="{FF2B5EF4-FFF2-40B4-BE49-F238E27FC236}">
                  <a16:creationId xmlns:a16="http://schemas.microsoft.com/office/drawing/2014/main" id="{4B526A06-9405-2FB3-758B-213623278E6F}"/>
                </a:ext>
              </a:extLst>
            </p:cNvPr>
            <p:cNvSpPr>
              <a:spLocks/>
            </p:cNvSpPr>
            <p:nvPr/>
          </p:nvSpPr>
          <p:spPr>
            <a:xfrm>
              <a:off x="1595807" y="4660023"/>
              <a:ext cx="2628257" cy="600588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Decentralized</a:t>
              </a:r>
              <a:endPara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Rettangolo con angoli arrotondati 31">
              <a:extLst>
                <a:ext uri="{FF2B5EF4-FFF2-40B4-BE49-F238E27FC236}">
                  <a16:creationId xmlns:a16="http://schemas.microsoft.com/office/drawing/2014/main" id="{3E2988C7-744E-ABE4-C9A2-238B0774798B}"/>
                </a:ext>
              </a:extLst>
            </p:cNvPr>
            <p:cNvSpPr>
              <a:spLocks/>
            </p:cNvSpPr>
            <p:nvPr/>
          </p:nvSpPr>
          <p:spPr>
            <a:xfrm>
              <a:off x="3325900" y="2286358"/>
              <a:ext cx="5540201" cy="1530121"/>
            </a:xfrm>
            <a:prstGeom prst="roundRect">
              <a:avLst/>
            </a:prstGeom>
            <a:solidFill>
              <a:srgbClr val="A99A66"/>
            </a:solidFill>
            <a:ln w="57150">
              <a:solidFill>
                <a:srgbClr val="D4CDB4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4000" b="1" dirty="0" err="1">
                  <a:effectLst>
                    <a:outerShdw blurRad="38100" dist="38100" dir="2700000" sx="101000" sy="101000" algn="tl">
                      <a:srgbClr val="000000">
                        <a:alpha val="43137"/>
                      </a:srgbClr>
                    </a:outerShdw>
                  </a:effectLst>
                </a:rPr>
                <a:t>Permissionless</a:t>
              </a:r>
              <a:r>
                <a:rPr lang="it-IT" sz="4000" b="1" dirty="0">
                  <a:effectLst>
                    <a:outerShdw blurRad="38100" dist="38100" dir="2700000" sx="101000" sy="101000" algn="tl">
                      <a:srgbClr val="000000">
                        <a:alpha val="43137"/>
                      </a:srgbClr>
                    </a:outerShdw>
                  </a:effectLst>
                </a:rPr>
                <a:t> Blockchain</a:t>
              </a:r>
            </a:p>
          </p:txBody>
        </p:sp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C6FA9760-C58F-F0FD-B961-CA8A7BE72DA5}"/>
              </a:ext>
            </a:extLst>
          </p:cNvPr>
          <p:cNvGrpSpPr/>
          <p:nvPr/>
        </p:nvGrpSpPr>
        <p:grpSpPr>
          <a:xfrm>
            <a:off x="1050131" y="743030"/>
            <a:ext cx="10091737" cy="5350668"/>
            <a:chOff x="1050131" y="743030"/>
            <a:chExt cx="10091737" cy="5350668"/>
          </a:xfrm>
        </p:grpSpPr>
        <p:sp>
          <p:nvSpPr>
            <p:cNvPr id="34" name="Rettangolo con due angoli in diagonale ritagliati 33">
              <a:extLst>
                <a:ext uri="{FF2B5EF4-FFF2-40B4-BE49-F238E27FC236}">
                  <a16:creationId xmlns:a16="http://schemas.microsoft.com/office/drawing/2014/main" id="{D55B82D0-CE66-68E1-15EC-CA1E3AEBE0B5}"/>
                </a:ext>
              </a:extLst>
            </p:cNvPr>
            <p:cNvSpPr/>
            <p:nvPr/>
          </p:nvSpPr>
          <p:spPr>
            <a:xfrm>
              <a:off x="1050131" y="743030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274093A2-8343-3E35-5711-1AA1DD20D3BD}"/>
                </a:ext>
              </a:extLst>
            </p:cNvPr>
            <p:cNvSpPr txBox="1"/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Website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42" name="Immagine 41" descr="Immagine che contiene testo, schermata, Gioco per PC, Software per videogiochi&#10;&#10;Descrizione generata automaticamente">
            <a:extLst>
              <a:ext uri="{FF2B5EF4-FFF2-40B4-BE49-F238E27FC236}">
                <a16:creationId xmlns:a16="http://schemas.microsoft.com/office/drawing/2014/main" id="{DF756100-FD1C-1A3D-16DD-DFE7E9F519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" t="503"/>
          <a:stretch/>
        </p:blipFill>
        <p:spPr>
          <a:xfrm>
            <a:off x="1783558" y="1901773"/>
            <a:ext cx="8817589" cy="3708401"/>
          </a:xfrm>
          <a:prstGeom prst="rect">
            <a:avLst/>
          </a:prstGeom>
        </p:spPr>
      </p:pic>
      <p:pic>
        <p:nvPicPr>
          <p:cNvPr id="46" name="Immagine 45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79753E20-2070-B257-1ED9-F48877D3ACB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405"/>
          <a:stretch/>
        </p:blipFill>
        <p:spPr>
          <a:xfrm>
            <a:off x="1906564" y="7144984"/>
            <a:ext cx="8378870" cy="397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87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354B070E-BB56-84DE-D148-DB851AD4A4F9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4873E5C7-509E-1F3F-B2D4-A36D9F8F2243}"/>
                </a:ext>
              </a:extLst>
            </p:cNvPr>
            <p:cNvSpPr txBox="1"/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Website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5" name="Immagine 14" descr="Immagine che contiene testo, schermata, Gioco per PC, Software per videogiochi&#10;&#10;Descrizione generata automaticamente">
            <a:extLst>
              <a:ext uri="{FF2B5EF4-FFF2-40B4-BE49-F238E27FC236}">
                <a16:creationId xmlns:a16="http://schemas.microsoft.com/office/drawing/2014/main" id="{124FED1A-305B-7A0A-4178-32896F9B11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" t="503"/>
          <a:stretch/>
        </p:blipFill>
        <p:spPr>
          <a:xfrm>
            <a:off x="1687202" y="-3846575"/>
            <a:ext cx="8817589" cy="3708401"/>
          </a:xfrm>
          <a:prstGeom prst="rect">
            <a:avLst/>
          </a:prstGeom>
        </p:spPr>
      </p:pic>
      <p:pic>
        <p:nvPicPr>
          <p:cNvPr id="16" name="Immagine 15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33EC3BCE-BF22-5DB0-8779-B90E2C49227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66"/>
          <a:stretch/>
        </p:blipFill>
        <p:spPr>
          <a:xfrm>
            <a:off x="1420147" y="7611666"/>
            <a:ext cx="9351701" cy="3596640"/>
          </a:xfrm>
          <a:prstGeom prst="rect">
            <a:avLst/>
          </a:prstGeom>
        </p:spPr>
      </p:pic>
      <p:pic>
        <p:nvPicPr>
          <p:cNvPr id="17" name="Immagine 16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B4C05E28-1382-5636-140F-47337F8D4DA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" t="127" r="-1" b="45351"/>
          <a:stretch/>
        </p:blipFill>
        <p:spPr>
          <a:xfrm>
            <a:off x="1914525" y="1826895"/>
            <a:ext cx="8370910" cy="397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919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972777BE-93B8-735A-375B-E2FC7A9616AD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53A7D6AC-BA5B-F875-2C76-E045468EE8E6}"/>
                </a:ext>
              </a:extLst>
            </p:cNvPr>
            <p:cNvSpPr txBox="1"/>
            <p:nvPr/>
          </p:nvSpPr>
          <p:spPr>
            <a:xfrm>
              <a:off x="1518744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Website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" name="Immagine 12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F9FCE5DC-83FD-5EFD-520E-8C33C143E0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66"/>
          <a:stretch/>
        </p:blipFill>
        <p:spPr>
          <a:xfrm>
            <a:off x="1514853" y="1960880"/>
            <a:ext cx="9351701" cy="3596640"/>
          </a:xfrm>
          <a:prstGeom prst="rect">
            <a:avLst/>
          </a:prstGeom>
        </p:spPr>
      </p:pic>
      <p:pic>
        <p:nvPicPr>
          <p:cNvPr id="14" name="Immagine 13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CC6AF5C7-829F-C895-3451-625D2F80D2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" t="127" r="-1" b="45351"/>
          <a:stretch/>
        </p:blipFill>
        <p:spPr>
          <a:xfrm>
            <a:off x="2005248" y="-4318160"/>
            <a:ext cx="8370910" cy="3972069"/>
          </a:xfrm>
          <a:prstGeom prst="rect">
            <a:avLst/>
          </a:prstGeom>
        </p:spPr>
      </p:pic>
      <p:sp>
        <p:nvSpPr>
          <p:cNvPr id="15" name="Rettangolo con due angoli in diagonale ritagliati 14">
            <a:extLst>
              <a:ext uri="{FF2B5EF4-FFF2-40B4-BE49-F238E27FC236}">
                <a16:creationId xmlns:a16="http://schemas.microsoft.com/office/drawing/2014/main" id="{F49129DC-C826-FC89-D2F2-E2A9D2C2BB99}"/>
              </a:ext>
            </a:extLst>
          </p:cNvPr>
          <p:cNvSpPr/>
          <p:nvPr/>
        </p:nvSpPr>
        <p:spPr>
          <a:xfrm>
            <a:off x="129373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06AE260-5075-55DD-CC58-67EA4D5F1044}"/>
              </a:ext>
            </a:extLst>
          </p:cNvPr>
          <p:cNvSpPr txBox="1"/>
          <p:nvPr/>
        </p:nvSpPr>
        <p:spPr>
          <a:xfrm>
            <a:off x="13405944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Possible</a:t>
            </a:r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2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issues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5976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due angoli in diagonale ritagliati 7">
            <a:extLst>
              <a:ext uri="{FF2B5EF4-FFF2-40B4-BE49-F238E27FC236}">
                <a16:creationId xmlns:a16="http://schemas.microsoft.com/office/drawing/2014/main" id="{3C1F0635-7888-E854-40A4-E0D29ADCFD2D}"/>
              </a:ext>
            </a:extLst>
          </p:cNvPr>
          <p:cNvSpPr/>
          <p:nvPr/>
        </p:nvSpPr>
        <p:spPr>
          <a:xfrm>
            <a:off x="-10627519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9" name="Immagine 8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CC39B1C9-61B5-0FD5-5B58-2C08C99174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66"/>
          <a:stretch/>
        </p:blipFill>
        <p:spPr>
          <a:xfrm>
            <a:off x="-10162798" y="1960880"/>
            <a:ext cx="9351701" cy="359664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5E2F6E3-1466-2CF2-816E-5745254C721A}"/>
              </a:ext>
            </a:extLst>
          </p:cNvPr>
          <p:cNvSpPr txBox="1"/>
          <p:nvPr/>
        </p:nvSpPr>
        <p:spPr>
          <a:xfrm>
            <a:off x="-10158907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Website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/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E33B42-A19F-24C4-2162-63FDEBF8FAF0}"/>
              </a:ext>
            </a:extLst>
          </p:cNvPr>
          <p:cNvSpPr txBox="1"/>
          <p:nvPr/>
        </p:nvSpPr>
        <p:spPr>
          <a:xfrm>
            <a:off x="1518744" y="1030014"/>
            <a:ext cx="9154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Possible</a:t>
            </a:r>
            <a:r>
              <a:rPr lang="it-IT" sz="32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2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issues</a:t>
            </a:r>
            <a:endParaRPr lang="it-IT" sz="3200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E3CBDFA2-BAB5-6EF2-AAA9-51AE28767F12}"/>
              </a:ext>
            </a:extLst>
          </p:cNvPr>
          <p:cNvSpPr/>
          <p:nvPr/>
        </p:nvSpPr>
        <p:spPr>
          <a:xfrm>
            <a:off x="1854476" y="3953302"/>
            <a:ext cx="4445876" cy="1289909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 and tasks </a:t>
            </a:r>
            <a:r>
              <a:rPr lang="it-IT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complexity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D40F9592-4915-EEAE-A546-F07E5FC1578F}"/>
              </a:ext>
            </a:extLst>
          </p:cNvPr>
          <p:cNvSpPr/>
          <p:nvPr/>
        </p:nvSpPr>
        <p:spPr>
          <a:xfrm>
            <a:off x="1854476" y="2139091"/>
            <a:ext cx="4445876" cy="1289909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Put the AI model on chain</a:t>
            </a:r>
          </a:p>
        </p:txBody>
      </p:sp>
      <p:pic>
        <p:nvPicPr>
          <p:cNvPr id="1026" name="Picture 2" descr="How Pepe the Frog became the symbol of China's frustrated youth | Goldthread">
            <a:extLst>
              <a:ext uri="{FF2B5EF4-FFF2-40B4-BE49-F238E27FC236}">
                <a16:creationId xmlns:a16="http://schemas.microsoft.com/office/drawing/2014/main" id="{6A7D4307-5648-5A19-A446-9DAC958A6D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444" b="99028" l="2266" r="90000">
                        <a14:foregroundMark x1="27500" y1="38472" x2="39844" y2="38056"/>
                        <a14:foregroundMark x1="39844" y1="38056" x2="52969" y2="40278"/>
                        <a14:foregroundMark x1="53906" y1="37361" x2="57734" y2="36944"/>
                        <a14:foregroundMark x1="9531" y1="49444" x2="8594" y2="69722"/>
                        <a14:foregroundMark x1="8594" y1="69722" x2="8750" y2="71250"/>
                        <a14:foregroundMark x1="5234" y1="94722" x2="21719" y2="93056"/>
                        <a14:foregroundMark x1="21719" y1="93056" x2="39766" y2="94306"/>
                        <a14:foregroundMark x1="39766" y1="94306" x2="44531" y2="94028"/>
                        <a14:foregroundMark x1="44531" y1="94028" x2="47344" y2="99028"/>
                        <a14:foregroundMark x1="4766" y1="91806" x2="2266" y2="97917"/>
                        <a14:foregroundMark x1="23125" y1="15417" x2="26563" y2="8056"/>
                        <a14:foregroundMark x1="26563" y1="8056" x2="31250" y2="9444"/>
                        <a14:foregroundMark x1="31250" y1="9444" x2="36250" y2="15694"/>
                        <a14:foregroundMark x1="36250" y1="15694" x2="46484" y2="10694"/>
                        <a14:foregroundMark x1="46484" y1="10694" x2="46719" y2="11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5156"/>
          <a:stretch/>
        </p:blipFill>
        <p:spPr bwMode="auto">
          <a:xfrm flipH="1">
            <a:off x="6836134" y="2368455"/>
            <a:ext cx="4305734" cy="3735096"/>
          </a:xfrm>
          <a:prstGeom prst="rect">
            <a:avLst/>
          </a:prstGeom>
          <a:noFill/>
          <a:effectLst>
            <a:glow rad="228600">
              <a:schemeClr val="tx1">
                <a:alpha val="40000"/>
              </a:schemeClr>
            </a:glow>
            <a:outerShdw blurRad="50800" dist="38100" dir="2700000" sx="99000" sy="99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138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F113C35-D77E-82CA-CE66-01006B814653}"/>
              </a:ext>
            </a:extLst>
          </p:cNvPr>
          <p:cNvSpPr txBox="1"/>
          <p:nvPr/>
        </p:nvSpPr>
        <p:spPr>
          <a:xfrm>
            <a:off x="687788" y="560189"/>
            <a:ext cx="10816424" cy="769441"/>
          </a:xfrm>
          <a:prstGeom prst="rect">
            <a:avLst/>
          </a:prstGeom>
          <a:noFill/>
          <a:effectLst>
            <a:glow rad="228600">
              <a:schemeClr val="tx1"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2286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THANK YOU FOR THE ATTENTION!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F14E3BE-3F89-CAA7-3190-2D6E26BB69C9}"/>
              </a:ext>
            </a:extLst>
          </p:cNvPr>
          <p:cNvSpPr txBox="1"/>
          <p:nvPr/>
        </p:nvSpPr>
        <p:spPr>
          <a:xfrm>
            <a:off x="1518744" y="1785491"/>
            <a:ext cx="91545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Gotta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catch’em</a:t>
            </a:r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and</a:t>
            </a:r>
          </a:p>
          <a:p>
            <a:pPr algn="ctr"/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Vote for </a:t>
            </a:r>
            <a:r>
              <a:rPr lang="it-IT" sz="5400" b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us</a:t>
            </a:r>
            <a:r>
              <a:rPr lang="it-IT" sz="5400" b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 algn="ctr"/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candies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it-IT" sz="3600" b="1" i="1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kitties</a:t>
            </a:r>
            <a:r>
              <a:rPr lang="it-IT" sz="3600" b="1" i="1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it-IT" sz="3600" i="1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338CE65-EA26-61B3-28AE-5446686A6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48" y="4955024"/>
            <a:ext cx="25908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CA7DD0F0-7A47-F3D5-9A9F-D093C9865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40696" y="4955024"/>
            <a:ext cx="25908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Transparent Cat Sticker - Transparent Cat Jump Stickers">
            <a:extLst>
              <a:ext uri="{FF2B5EF4-FFF2-40B4-BE49-F238E27FC236}">
                <a16:creationId xmlns:a16="http://schemas.microsoft.com/office/drawing/2014/main" id="{504014C7-01D6-BB33-5F7B-1FBA9D04E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5133" y="4600962"/>
            <a:ext cx="2143444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Transparent Cat Sticker - Transparent Cat Jump Stickers">
            <a:extLst>
              <a:ext uri="{FF2B5EF4-FFF2-40B4-BE49-F238E27FC236}">
                <a16:creationId xmlns:a16="http://schemas.microsoft.com/office/drawing/2014/main" id="{E99D54B3-DA67-55F9-BCF4-6A6FC62E9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163" y="4619611"/>
            <a:ext cx="2143444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andies Lollipops Sticker - Candies Lollipops Raining Candy Stickers">
            <a:extLst>
              <a:ext uri="{FF2B5EF4-FFF2-40B4-BE49-F238E27FC236}">
                <a16:creationId xmlns:a16="http://schemas.microsoft.com/office/drawing/2014/main" id="{44670347-54A0-6386-1C01-775CFA020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609" y="4282440"/>
            <a:ext cx="4372462" cy="2575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13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-3048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24442" y="6143625"/>
            <a:ext cx="1146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Creativity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 descr="Immagine che contiene persona, vestiti, Viso umano, manica&#10;&#10;Descrizione generata automaticamente">
            <a:extLst>
              <a:ext uri="{FF2B5EF4-FFF2-40B4-BE49-F238E27FC236}">
                <a16:creationId xmlns:a16="http://schemas.microsoft.com/office/drawing/2014/main" id="{AC30305C-494F-7F43-68F2-CEF19AC449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083" b="69688" l="41875" r="73125">
                        <a14:foregroundMark x1="70078" y1="48958" x2="71641" y2="60104"/>
                        <a14:foregroundMark x1="71641" y1="60104" x2="63906" y2="67292"/>
                        <a14:foregroundMark x1="63906" y1="67292" x2="50781" y2="69167"/>
                        <a14:foregroundMark x1="50781" y1="69167" x2="44609" y2="68229"/>
                        <a14:foregroundMark x1="44609" y1="68229" x2="41875" y2="62083"/>
                        <a14:foregroundMark x1="41875" y1="62083" x2="42578" y2="59792"/>
                        <a14:foregroundMark x1="72031" y1="53333" x2="72344" y2="60417"/>
                        <a14:foregroundMark x1="72344" y1="60417" x2="70000" y2="67292"/>
                        <a14:foregroundMark x1="70000" y1="67292" x2="43516" y2="69375"/>
                        <a14:foregroundMark x1="72109" y1="70000" x2="71953" y2="54583"/>
                        <a14:foregroundMark x1="71953" y1="54583" x2="72734" y2="66563"/>
                        <a14:foregroundMark x1="72734" y1="66563" x2="67813" y2="70625"/>
                        <a14:foregroundMark x1="67813" y1="70625" x2="73125" y2="69688"/>
                        <a14:foregroundMark x1="73125" y1="69688" x2="72031" y2="52396"/>
                        <a14:foregroundMark x1="62422" y1="21042" x2="58438" y2="16563"/>
                        <a14:foregroundMark x1="58438" y1="16563" x2="53203" y2="17292"/>
                        <a14:foregroundMark x1="53203" y1="17292" x2="60234" y2="18958"/>
                        <a14:foregroundMark x1="60234" y1="18958" x2="53516" y2="21042"/>
                        <a14:foregroundMark x1="53516" y1="21042" x2="58672" y2="19167"/>
                        <a14:foregroundMark x1="58672" y1="19167" x2="52422" y2="19479"/>
                        <a14:foregroundMark x1="59453" y1="17083" x2="54063" y2="17083"/>
                        <a14:foregroundMark x1="54063" y1="17083" x2="56797" y2="17292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271" t="15764" r="25869" b="28718"/>
          <a:stretch/>
        </p:blipFill>
        <p:spPr>
          <a:xfrm flipH="1">
            <a:off x="7198214" y="582090"/>
            <a:ext cx="3538510" cy="4226513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37078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62537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9220" y="4517822"/>
            <a:ext cx="2682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Nicolò Dentale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1868948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Artwork and creativity. </a:t>
            </a:r>
          </a:p>
          <a:p>
            <a:r>
              <a:rPr lang="en-GB" sz="2400" b="0" i="1" dirty="0">
                <a:effectLst/>
                <a:latin typeface="Open Sans" panose="020B0606030504020204" pitchFamily="34" charset="0"/>
              </a:rPr>
              <a:t>The lion survivor, from </a:t>
            </a:r>
            <a:r>
              <a:rPr lang="en-GB" sz="2400" b="0" i="1" dirty="0" err="1">
                <a:effectLst/>
                <a:latin typeface="Open Sans" panose="020B0606030504020204" pitchFamily="34" charset="0"/>
              </a:rPr>
              <a:t>Ladispoli</a:t>
            </a:r>
            <a:r>
              <a:rPr lang="en-GB" sz="2400" b="0" i="1" dirty="0">
                <a:effectLst/>
                <a:latin typeface="Open Sans" panose="020B0606030504020204" pitchFamily="34" charset="0"/>
              </a:rPr>
              <a:t>.</a:t>
            </a:r>
            <a:endParaRPr lang="it-IT" sz="24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ennello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238364" y="5618524"/>
            <a:ext cx="554232" cy="554232"/>
          </a:xfrm>
          <a:prstGeom prst="rect">
            <a:avLst/>
          </a:prstGeom>
        </p:spPr>
      </p:pic>
      <p:pic>
        <p:nvPicPr>
          <p:cNvPr id="52" name="Elemento grafico 51" descr="Terminale cmd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90563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10" name="Immagine 9" descr="Immagine che contiene testo, scatola, contenitore, cartone animato&#10;&#10;Descrizione generata automaticamente">
            <a:extLst>
              <a:ext uri="{FF2B5EF4-FFF2-40B4-BE49-F238E27FC236}">
                <a16:creationId xmlns:a16="http://schemas.microsoft.com/office/drawing/2014/main" id="{E5CB36AA-EE02-6080-66E8-0510A522681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94053" y="2247722"/>
            <a:ext cx="657490" cy="974633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2054" name="Picture 6" descr="Headphone PNG Transparent Images Free Download | Vector Files | Pngtree">
            <a:extLst>
              <a:ext uri="{FF2B5EF4-FFF2-40B4-BE49-F238E27FC236}">
                <a16:creationId xmlns:a16="http://schemas.microsoft.com/office/drawing/2014/main" id="{79C47B0F-CA6C-5AA9-1A28-37390251A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520" y="2129528"/>
            <a:ext cx="1289909" cy="128990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astagne varietà marroni bio - Acquista online e ricevi a casa tua!">
            <a:extLst>
              <a:ext uri="{FF2B5EF4-FFF2-40B4-BE49-F238E27FC236}">
                <a16:creationId xmlns:a16="http://schemas.microsoft.com/office/drawing/2014/main" id="{5B4191C8-205F-77AB-5D02-AA7BF9CDE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8305" y="2021047"/>
            <a:ext cx="1322803" cy="132280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72CEDFE-F5B5-5EE6-FC9B-EB1FC680195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6212" b="93423" l="1806" r="90000">
                        <a14:foregroundMark x1="49861" y1="36175" x2="47639" y2="43118"/>
                        <a14:foregroundMark x1="47639" y1="43118" x2="54167" y2="48112"/>
                        <a14:foregroundMark x1="13333" y1="90256" x2="9583" y2="75639"/>
                        <a14:foregroundMark x1="9583" y1="75639" x2="10833" y2="84653"/>
                        <a14:foregroundMark x1="10833" y1="84653" x2="17083" y2="90621"/>
                        <a14:foregroundMark x1="17083" y1="90621" x2="5833" y2="89403"/>
                        <a14:foregroundMark x1="5833" y1="89403" x2="48750" y2="92570"/>
                        <a14:foregroundMark x1="48750" y1="92570" x2="78194" y2="90743"/>
                        <a14:foregroundMark x1="78194" y1="90743" x2="80556" y2="89647"/>
                        <a14:foregroundMark x1="10972" y1="88794" x2="2083" y2="87454"/>
                        <a14:foregroundMark x1="2083" y1="87454" x2="3889" y2="88063"/>
                        <a14:foregroundMark x1="46389" y1="92935" x2="56250" y2="92692"/>
                        <a14:foregroundMark x1="56250" y1="92692" x2="45694" y2="92935"/>
                        <a14:foregroundMark x1="45694" y1="92935" x2="64028" y2="93544"/>
                        <a14:foregroundMark x1="64028" y1="93544" x2="41667" y2="93666"/>
                        <a14:foregroundMark x1="39583" y1="9866" x2="54722" y2="7674"/>
                        <a14:foregroundMark x1="54722" y1="7674" x2="44306" y2="8283"/>
                        <a14:foregroundMark x1="44306" y1="8283" x2="62917" y2="9866"/>
                        <a14:foregroundMark x1="62917" y1="9866" x2="52361" y2="7186"/>
                        <a14:foregroundMark x1="52361" y1="7186" x2="46389" y2="9013"/>
                        <a14:foregroundMark x1="47778" y1="8039" x2="55972" y2="6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3824" y="3511444"/>
            <a:ext cx="1019577" cy="1162601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5366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magine 8" descr="Immagine che contiene vestiti, persona, articolazione, Danza&#10;&#10;Descrizione generata automaticamente">
            <a:extLst>
              <a:ext uri="{FF2B5EF4-FFF2-40B4-BE49-F238E27FC236}">
                <a16:creationId xmlns:a16="http://schemas.microsoft.com/office/drawing/2014/main" id="{4CFF89CA-2B81-45CB-1459-1B4D9761AA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90" t="20890" r="61087" b="32691"/>
          <a:stretch/>
        </p:blipFill>
        <p:spPr>
          <a:xfrm flipH="1">
            <a:off x="7121597" y="228726"/>
            <a:ext cx="3493929" cy="4276601"/>
          </a:xfrm>
          <a:prstGeom prst="rect">
            <a:avLst/>
          </a:prstGeom>
        </p:spPr>
      </p:pic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05204" y="614362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Front-end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710984" y="614362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11961" y="4536448"/>
            <a:ext cx="37401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Carmelina De </a:t>
            </a:r>
            <a:r>
              <a:rPr lang="it-IT" sz="28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Lauso</a:t>
            </a:r>
            <a:endParaRPr lang="it-IT" sz="280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2071848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Study is my passion,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however, sleep is better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Web design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 descr="Artista (femminile) con riempimento a tinta unita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32245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2050" name="Picture 2" descr="Air travel logo template. Travel logo on transparent background PNG -  Similar PNG">
            <a:extLst>
              <a:ext uri="{FF2B5EF4-FFF2-40B4-BE49-F238E27FC236}">
                <a16:creationId xmlns:a16="http://schemas.microsoft.com/office/drawing/2014/main" id="{CD7DC337-30B7-A761-0606-0C7D945EB2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0667" y1="34833" x2="35833" y2="36167"/>
                        <a14:foregroundMark x1="29167" y1="39500" x2="28833" y2="42000"/>
                        <a14:foregroundMark x1="53333" y1="32500" x2="53833" y2="35167"/>
                        <a14:foregroundMark x1="40333" y1="70333" x2="39833" y2="72167"/>
                        <a14:foregroundMark x1="34333" y1="52667" x2="35000" y2="53000"/>
                        <a14:foregroundMark x1="39333" y1="72833" x2="41833" y2="78167"/>
                        <a14:foregroundMark x1="50833" y1="67167" x2="52833" y2="72000"/>
                        <a14:foregroundMark x1="33167" y1="32167" x2="33333" y2="30000"/>
                        <a14:foregroundMark x1="52667" y1="65333" x2="53667" y2="69500"/>
                        <a14:foregroundMark x1="66167" y1="64667" x2="66333" y2="6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408" t="5422" r="9491" b="15287"/>
          <a:stretch/>
        </p:blipFill>
        <p:spPr bwMode="auto">
          <a:xfrm>
            <a:off x="1091984" y="2166631"/>
            <a:ext cx="1154767" cy="112901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yber Security PNGs for Free Download">
            <a:extLst>
              <a:ext uri="{FF2B5EF4-FFF2-40B4-BE49-F238E27FC236}">
                <a16:creationId xmlns:a16="http://schemas.microsoft.com/office/drawing/2014/main" id="{38CC0751-496E-1A4D-337F-20B29FE5B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3331" y="2261913"/>
            <a:ext cx="962573" cy="962573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BB26ABF7-44A8-D1DE-0A93-463A02F45352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39875" y1="11700" x2="57375" y2="29500"/>
                        <a14:foregroundMark x1="57375" y1="29500" x2="68375" y2="29900"/>
                        <a14:foregroundMark x1="68375" y1="29900" x2="74125" y2="23900"/>
                        <a14:foregroundMark x1="74125" y1="23900" x2="55375" y2="17800"/>
                        <a14:foregroundMark x1="55375" y1="17800" x2="74250" y2="20600"/>
                        <a14:foregroundMark x1="74250" y1="20600" x2="83875" y2="25800"/>
                        <a14:foregroundMark x1="83875" y1="25800" x2="69250" y2="41300"/>
                        <a14:foregroundMark x1="69250" y1="41300" x2="52375" y2="39300"/>
                        <a14:foregroundMark x1="46000" y1="13800" x2="55500" y2="19300"/>
                        <a14:foregroundMark x1="65500" y1="21800" x2="73125" y2="33800"/>
                        <a14:foregroundMark x1="75500" y1="19700" x2="78000" y2="19700"/>
                        <a14:foregroundMark x1="70500" y1="24900" x2="70625" y2="28100"/>
                        <a14:foregroundMark x1="64375" y1="17500" x2="59750" y2="16100"/>
                        <a14:foregroundMark x1="54875" y1="21000" x2="48750" y2="32000"/>
                        <a14:foregroundMark x1="48750" y1="32000" x2="59625" y2="29000"/>
                        <a14:foregroundMark x1="59625" y1="29000" x2="58250" y2="21900"/>
                        <a14:foregroundMark x1="58250" y1="21900" x2="55500" y2="22200"/>
                        <a14:foregroundMark x1="58375" y1="20800" x2="46375" y2="28400"/>
                        <a14:foregroundMark x1="46375" y1="28400" x2="51125" y2="34900"/>
                        <a14:foregroundMark x1="51125" y1="34900" x2="64250" y2="29400"/>
                        <a14:foregroundMark x1="64250" y1="29400" x2="57125" y2="19900"/>
                        <a14:foregroundMark x1="57125" y1="19900" x2="46125" y2="25100"/>
                        <a14:foregroundMark x1="46125" y1="25100" x2="46500" y2="31300"/>
                        <a14:foregroundMark x1="55875" y1="20700" x2="64625" y2="31600"/>
                        <a14:foregroundMark x1="64625" y1="31600" x2="49625" y2="33900"/>
                        <a14:foregroundMark x1="49625" y1="33900" x2="45250" y2="26400"/>
                        <a14:foregroundMark x1="45250" y1="26400" x2="45875" y2="25000"/>
                        <a14:foregroundMark x1="51250" y1="22200" x2="44875" y2="27300"/>
                        <a14:foregroundMark x1="44875" y1="27300" x2="51375" y2="35300"/>
                        <a14:foregroundMark x1="51375" y1="35300" x2="44500" y2="28600"/>
                        <a14:foregroundMark x1="44500" y1="28600" x2="54000" y2="25400"/>
                        <a14:foregroundMark x1="54000" y1="25400" x2="64500" y2="26300"/>
                        <a14:foregroundMark x1="64500" y1="26300" x2="57750" y2="19500"/>
                        <a14:foregroundMark x1="57750" y1="19500" x2="45375" y2="32500"/>
                        <a14:foregroundMark x1="45375" y1="32500" x2="59750" y2="37000"/>
                        <a14:foregroundMark x1="59750" y1="37000" x2="53875" y2="35800"/>
                        <a14:foregroundMark x1="43875" y1="10800" x2="46000" y2="14300"/>
                        <a14:foregroundMark x1="47250" y1="16800" x2="50375" y2="20000"/>
                        <a14:foregroundMark x1="45125" y1="36700" x2="66375" y2="42600"/>
                        <a14:foregroundMark x1="66375" y1="42600" x2="44875" y2="38300"/>
                        <a14:foregroundMark x1="44875" y1="38300" x2="64750" y2="41500"/>
                        <a14:foregroundMark x1="66500" y1="42400" x2="73125" y2="43600"/>
                        <a14:foregroundMark x1="73250" y1="35000" x2="71500" y2="35400"/>
                        <a14:foregroundMark x1="76375" y1="18500" x2="76375" y2="18900"/>
                        <a14:foregroundMark x1="72625" y1="26400" x2="71125" y2="35100"/>
                        <a14:foregroundMark x1="71125" y1="35100" x2="70875" y2="33900"/>
                        <a14:foregroundMark x1="65125" y1="17600" x2="57875" y2="16100"/>
                        <a14:foregroundMark x1="72375" y1="23100" x2="69750" y2="25000"/>
                        <a14:foregroundMark x1="71125" y1="32900" x2="72250" y2="36500"/>
                        <a14:foregroundMark x1="61000" y1="16800" x2="58375" y2="15700"/>
                      </a14:backgroundRemoval>
                    </a14:imgEffect>
                  </a14:imgLayer>
                </a14:imgProps>
              </a:ext>
            </a:extLst>
          </a:blip>
          <a:srcRect b="25663"/>
          <a:stretch/>
        </p:blipFill>
        <p:spPr>
          <a:xfrm rot="20262039">
            <a:off x="3844457" y="2075197"/>
            <a:ext cx="1202651" cy="1117526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30DAE30-474C-BB12-8B2A-ED662A2FBDA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8870" y="3578798"/>
            <a:ext cx="1246640" cy="1088862"/>
          </a:xfrm>
          <a:prstGeom prst="rect">
            <a:avLst/>
          </a:prstGeom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6785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466"/>
          <a:stretch/>
        </p:blipFill>
        <p:spPr>
          <a:xfrm>
            <a:off x="6829046" y="212758"/>
            <a:ext cx="4224003" cy="4842782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918031" y="6143625"/>
            <a:ext cx="11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88375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227885" y="614362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UML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808379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6007211" y="4532320"/>
            <a:ext cx="2424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Mattia Russo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1918968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The mind and the arm,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smooth operator</a:t>
            </a:r>
            <a:endParaRPr kumimoji="0" lang="it-IT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73824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41510" y="5572125"/>
            <a:ext cx="622189" cy="622189"/>
          </a:xfrm>
          <a:prstGeom prst="rect">
            <a:avLst/>
          </a:prstGeom>
        </p:spPr>
      </p:pic>
      <p:pic>
        <p:nvPicPr>
          <p:cNvPr id="54" name="Elemento grafico 53" descr="Prisma rettangolare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11822" y="5668096"/>
            <a:ext cx="504104" cy="504104"/>
          </a:xfrm>
          <a:prstGeom prst="rect">
            <a:avLst/>
          </a:prstGeom>
        </p:spPr>
      </p:pic>
      <p:pic>
        <p:nvPicPr>
          <p:cNvPr id="6146" name="Picture 2" descr="Programmer - Free computer icons">
            <a:extLst>
              <a:ext uri="{FF2B5EF4-FFF2-40B4-BE49-F238E27FC236}">
                <a16:creationId xmlns:a16="http://schemas.microsoft.com/office/drawing/2014/main" id="{C0920295-FC7D-FE8A-DD8E-365A40724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126" y="2212721"/>
            <a:ext cx="1034795" cy="103479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arlos Sainz Jr. - Bio, News, Foto e Video">
            <a:extLst>
              <a:ext uri="{FF2B5EF4-FFF2-40B4-BE49-F238E27FC236}">
                <a16:creationId xmlns:a16="http://schemas.microsoft.com/office/drawing/2014/main" id="{5D1196C7-8B2A-F941-F698-64F861C6DC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6375" b="95750" l="10000" r="90000">
                        <a14:foregroundMark x1="40333" y1="9125" x2="46417" y2="7500"/>
                        <a14:foregroundMark x1="46417" y1="7500" x2="41833" y2="6375"/>
                        <a14:foregroundMark x1="21833" y1="95375" x2="46833" y2="95875"/>
                        <a14:foregroundMark x1="46833" y1="95875" x2="63000" y2="95750"/>
                        <a14:foregroundMark x1="63000" y1="95750" x2="63000" y2="95750"/>
                        <a14:foregroundMark x1="74750" y1="82875" x2="76333" y2="84250"/>
                        <a14:foregroundMark x1="21917" y1="82750" x2="22500" y2="8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58" t="-1847" r="19214" b="1847"/>
          <a:stretch/>
        </p:blipFill>
        <p:spPr bwMode="auto">
          <a:xfrm>
            <a:off x="2458569" y="2098900"/>
            <a:ext cx="1172098" cy="120348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Original Silver Water Bottle - Proworks Bottles">
            <a:extLst>
              <a:ext uri="{FF2B5EF4-FFF2-40B4-BE49-F238E27FC236}">
                <a16:creationId xmlns:a16="http://schemas.microsoft.com/office/drawing/2014/main" id="{8B4662CB-3B6A-B19A-490C-AF0D2A706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7369">
            <a:off x="1015533" y="3461207"/>
            <a:ext cx="1289908" cy="1289908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Monochrome Backend Development Icon For Apps Logos And Web Design Vector,  Interface, Backend Development, Coding PNG and Vector with Transparent  Background for Free Download">
            <a:extLst>
              <a:ext uri="{FF2B5EF4-FFF2-40B4-BE49-F238E27FC236}">
                <a16:creationId xmlns:a16="http://schemas.microsoft.com/office/drawing/2014/main" id="{422C4144-53B5-137F-7628-6B37367B6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29067" y1="17500" x2="32267" y2="32222"/>
                        <a14:foregroundMark x1="27467" y1="33056" x2="36000" y2="27500"/>
                        <a14:foregroundMark x1="19200" y1="23889" x2="34933" y2="26667"/>
                        <a14:foregroundMark x1="34933" y1="26667" x2="34933" y2="24167"/>
                        <a14:foregroundMark x1="40267" y1="23333" x2="21600" y2="38611"/>
                        <a14:foregroundMark x1="21600" y1="38611" x2="19733" y2="37778"/>
                        <a14:foregroundMark x1="20267" y1="32778" x2="33333" y2="35556"/>
                        <a14:foregroundMark x1="37600" y1="35556" x2="32800" y2="35000"/>
                        <a14:foregroundMark x1="25600" y1="60833" x2="21067" y2="76667"/>
                        <a14:foregroundMark x1="21067" y1="76667" x2="21600" y2="76667"/>
                        <a14:foregroundMark x1="26400" y1="70833" x2="26400" y2="73611"/>
                        <a14:foregroundMark x1="58933" y1="66944" x2="73333" y2="7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77" y="2135386"/>
            <a:ext cx="1269999" cy="121919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>
            <a:extLst>
              <a:ext uri="{FF2B5EF4-FFF2-40B4-BE49-F238E27FC236}">
                <a16:creationId xmlns:a16="http://schemas.microsoft.com/office/drawing/2014/main" id="{9E9671EA-06E2-BFC7-C678-B9E59CAA9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339" y="3607535"/>
            <a:ext cx="1015237" cy="1015237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3221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74000">
              <a:srgbClr val="131F24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magine 59" descr="Immagine che contiene anime, Danza, festival">
            <a:extLst>
              <a:ext uri="{FF2B5EF4-FFF2-40B4-BE49-F238E27FC236}">
                <a16:creationId xmlns:a16="http://schemas.microsoft.com/office/drawing/2014/main" id="{B4816826-4772-F7CA-5EFA-97DB0F0B8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Ovale 55">
            <a:extLst>
              <a:ext uri="{FF2B5EF4-FFF2-40B4-BE49-F238E27FC236}">
                <a16:creationId xmlns:a16="http://schemas.microsoft.com/office/drawing/2014/main" id="{962BC45F-EF63-956F-C0B2-914189837D0C}"/>
              </a:ext>
            </a:extLst>
          </p:cNvPr>
          <p:cNvSpPr/>
          <p:nvPr/>
        </p:nvSpPr>
        <p:spPr>
          <a:xfrm>
            <a:off x="6221831" y="1386557"/>
            <a:ext cx="5258685" cy="5258685"/>
          </a:xfrm>
          <a:prstGeom prst="ellipse">
            <a:avLst/>
          </a:prstGeom>
          <a:solidFill>
            <a:srgbClr val="50636C"/>
          </a:solidFill>
          <a:ln>
            <a:noFill/>
          </a:ln>
          <a:effectLst>
            <a:softEdge rad="584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C4A721E-634E-5E59-4B70-C7BB0DA6F2A3}"/>
              </a:ext>
            </a:extLst>
          </p:cNvPr>
          <p:cNvCxnSpPr>
            <a:cxnSpLocks/>
          </p:cNvCxnSpPr>
          <p:nvPr/>
        </p:nvCxnSpPr>
        <p:spPr>
          <a:xfrm>
            <a:off x="595313" y="1200150"/>
            <a:ext cx="11001375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2B08208-3115-1A2C-F54A-14B30245CE87}"/>
              </a:ext>
            </a:extLst>
          </p:cNvPr>
          <p:cNvCxnSpPr>
            <a:cxnSpLocks/>
          </p:cNvCxnSpPr>
          <p:nvPr/>
        </p:nvCxnSpPr>
        <p:spPr>
          <a:xfrm>
            <a:off x="709613" y="1971675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5DAC117-ACA4-B3F0-A162-411B2DD0ABE6}"/>
              </a:ext>
            </a:extLst>
          </p:cNvPr>
          <p:cNvCxnSpPr>
            <a:cxnSpLocks/>
          </p:cNvCxnSpPr>
          <p:nvPr/>
        </p:nvCxnSpPr>
        <p:spPr>
          <a:xfrm>
            <a:off x="709613" y="5391150"/>
            <a:ext cx="467201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131F24"/>
                </a:gs>
                <a:gs pos="100000">
                  <a:srgbClr val="131F24"/>
                </a:gs>
                <a:gs pos="45000">
                  <a:srgbClr val="A99A66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8AA74F0-B314-0F11-9684-9D53AF05C9D4}"/>
              </a:ext>
            </a:extLst>
          </p:cNvPr>
          <p:cNvSpPr txBox="1"/>
          <p:nvPr/>
        </p:nvSpPr>
        <p:spPr>
          <a:xfrm>
            <a:off x="5037882" y="331589"/>
            <a:ext cx="1786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Team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0B60DD-642B-EFF7-2093-121915BB856E}"/>
              </a:ext>
            </a:extLst>
          </p:cNvPr>
          <p:cNvSpPr txBox="1"/>
          <p:nvPr/>
        </p:nvSpPr>
        <p:spPr>
          <a:xfrm>
            <a:off x="2128156" y="1438871"/>
            <a:ext cx="1834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Inventory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0494C0-79B0-7CD7-AB2F-72126FFA0A7C}"/>
              </a:ext>
            </a:extLst>
          </p:cNvPr>
          <p:cNvSpPr txBox="1"/>
          <p:nvPr/>
        </p:nvSpPr>
        <p:spPr>
          <a:xfrm>
            <a:off x="2263834" y="4893021"/>
            <a:ext cx="156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>
                <a:solidFill>
                  <a:srgbClr val="A99A66"/>
                </a:solidFill>
                <a:effectLst>
                  <a:glow rad="63500">
                    <a:srgbClr val="A99A66">
                      <a:alpha val="40000"/>
                    </a:srgbClr>
                  </a:glow>
                </a:effectLst>
                <a:latin typeface="Copperplate Gothic Light" panose="020E0507020206020404" pitchFamily="34" charset="0"/>
              </a:rPr>
              <a:t>Abilities</a:t>
            </a:r>
            <a:endParaRPr lang="it-IT" sz="2400" dirty="0">
              <a:solidFill>
                <a:srgbClr val="A99A66"/>
              </a:solidFill>
              <a:effectLst>
                <a:glow rad="63500">
                  <a:srgbClr val="A99A66">
                    <a:alpha val="40000"/>
                  </a:srgbClr>
                </a:glo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D935EF7D-6F32-9A0B-FAB4-66AF95971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18" r="21073"/>
          <a:stretch/>
        </p:blipFill>
        <p:spPr>
          <a:xfrm>
            <a:off x="6770621" y="192903"/>
            <a:ext cx="4068323" cy="4264939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C91395-0A8B-2764-5EE9-37B3A67CF3B6}"/>
              </a:ext>
            </a:extLst>
          </p:cNvPr>
          <p:cNvSpPr txBox="1"/>
          <p:nvPr/>
        </p:nvSpPr>
        <p:spPr>
          <a:xfrm>
            <a:off x="748764" y="6143625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2B158BE-0E8D-6C83-2B0F-1856B1252C30}"/>
              </a:ext>
            </a:extLst>
          </p:cNvPr>
          <p:cNvSpPr txBox="1"/>
          <p:nvPr/>
        </p:nvSpPr>
        <p:spPr>
          <a:xfrm>
            <a:off x="2664121" y="614362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Solidity</a:t>
            </a:r>
            <a:endParaRPr lang="it-IT" dirty="0">
              <a:effectLst>
                <a:glow rad="63500">
                  <a:schemeClr val="tx1"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27DEEFF-65E2-ED45-60F5-AF1942C1FDF2}"/>
              </a:ext>
            </a:extLst>
          </p:cNvPr>
          <p:cNvSpPr txBox="1"/>
          <p:nvPr/>
        </p:nvSpPr>
        <p:spPr>
          <a:xfrm>
            <a:off x="4320591" y="6143625"/>
            <a:ext cx="40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A4A0E0D-6227-D122-8FCB-A555073029AB}"/>
              </a:ext>
            </a:extLst>
          </p:cNvPr>
          <p:cNvSpPr/>
          <p:nvPr/>
        </p:nvSpPr>
        <p:spPr>
          <a:xfrm>
            <a:off x="5798854" y="4438652"/>
            <a:ext cx="6393146" cy="2419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71946E4-6A5E-E3CE-A7A3-2F2A49D129F4}"/>
              </a:ext>
            </a:extLst>
          </p:cNvPr>
          <p:cNvSpPr txBox="1"/>
          <p:nvPr/>
        </p:nvSpPr>
        <p:spPr>
          <a:xfrm>
            <a:off x="5988889" y="4536448"/>
            <a:ext cx="3360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Claudio Schiavella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E3D287-7888-9284-391C-1A7ACBE5866D}"/>
              </a:ext>
            </a:extLst>
          </p:cNvPr>
          <p:cNvSpPr txBox="1"/>
          <p:nvPr/>
        </p:nvSpPr>
        <p:spPr>
          <a:xfrm>
            <a:off x="6007211" y="5039932"/>
            <a:ext cx="108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1884561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9049C5F-AC88-26AB-014A-4D282C16A01D}"/>
              </a:ext>
            </a:extLst>
          </p:cNvPr>
          <p:cNvSpPr txBox="1"/>
          <p:nvPr/>
        </p:nvSpPr>
        <p:spPr>
          <a:xfrm>
            <a:off x="6007211" y="5444913"/>
            <a:ext cx="5899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>
                <a:latin typeface="Open Sans" panose="020B0606030504020204" pitchFamily="34" charset="0"/>
              </a:rPr>
              <a:t>Commitment, passion, </a:t>
            </a:r>
            <a:r>
              <a:rPr lang="en-GB" sz="2400" i="1" dirty="0" err="1">
                <a:latin typeface="Open Sans" panose="020B0606030504020204" pitchFamily="34" charset="0"/>
              </a:rPr>
              <a:t>stakanovism</a:t>
            </a:r>
            <a:r>
              <a:rPr lang="en-GB" sz="2400" i="1" dirty="0">
                <a:latin typeface="Open Sans" panose="020B0606030504020204" pitchFamily="34" charset="0"/>
              </a:rPr>
              <a:t> and lots of anxiety.</a:t>
            </a:r>
            <a:endParaRPr lang="it-IT" sz="2400" i="1" dirty="0">
              <a:latin typeface="Open Sans" panose="020B0606030504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F3E82651-C1C1-648D-D4E9-21A1FC0CD413}"/>
              </a:ext>
            </a:extLst>
          </p:cNvPr>
          <p:cNvSpPr/>
          <p:nvPr/>
        </p:nvSpPr>
        <p:spPr>
          <a:xfrm>
            <a:off x="1027718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4665034-B03C-A8A5-23AF-5EB32F4AE542}"/>
              </a:ext>
            </a:extLst>
          </p:cNvPr>
          <p:cNvSpPr/>
          <p:nvPr/>
        </p:nvSpPr>
        <p:spPr>
          <a:xfrm>
            <a:off x="1027718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D087325E-033B-61C5-22A9-64F3F33FC823}"/>
              </a:ext>
            </a:extLst>
          </p:cNvPr>
          <p:cNvSpPr/>
          <p:nvPr/>
        </p:nvSpPr>
        <p:spPr>
          <a:xfrm>
            <a:off x="2392161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7AFBD03B-2BF2-C5E7-251F-490B5197538E}"/>
              </a:ext>
            </a:extLst>
          </p:cNvPr>
          <p:cNvSpPr/>
          <p:nvPr/>
        </p:nvSpPr>
        <p:spPr>
          <a:xfrm>
            <a:off x="3756102" y="2092187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4F200ED2-E16B-CC4C-2346-79C6A7F3337C}"/>
              </a:ext>
            </a:extLst>
          </p:cNvPr>
          <p:cNvSpPr/>
          <p:nvPr/>
        </p:nvSpPr>
        <p:spPr>
          <a:xfrm>
            <a:off x="2392161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CEFD5656-3E10-D0A6-551E-CBA4E4F92EBF}"/>
              </a:ext>
            </a:extLst>
          </p:cNvPr>
          <p:cNvSpPr/>
          <p:nvPr/>
        </p:nvSpPr>
        <p:spPr>
          <a:xfrm>
            <a:off x="3756102" y="3462643"/>
            <a:ext cx="1289908" cy="1289909"/>
          </a:xfrm>
          <a:prstGeom prst="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0" name="Elemento grafico 49" descr="Presentazione multimediale con riempimento a tinta unita">
            <a:extLst>
              <a:ext uri="{FF2B5EF4-FFF2-40B4-BE49-F238E27FC236}">
                <a16:creationId xmlns:a16="http://schemas.microsoft.com/office/drawing/2014/main" id="{627B5F59-110D-8979-5960-45E41B3921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107152" y="5572125"/>
            <a:ext cx="647700" cy="647700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2B68434B-0CB1-99B3-9EBD-355D60D9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817256" y="5564952"/>
            <a:ext cx="622189" cy="622189"/>
          </a:xfrm>
          <a:prstGeom prst="rect">
            <a:avLst/>
          </a:prstGeom>
        </p:spPr>
      </p:pic>
      <p:pic>
        <p:nvPicPr>
          <p:cNvPr id="54" name="Elemento grafico 53" descr="Robot con riempimento a tinta unita">
            <a:extLst>
              <a:ext uri="{FF2B5EF4-FFF2-40B4-BE49-F238E27FC236}">
                <a16:creationId xmlns:a16="http://schemas.microsoft.com/office/drawing/2014/main" id="{4150D1C0-A97E-AB0D-7FC2-38541DFED9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4235622" y="5599588"/>
            <a:ext cx="572612" cy="572612"/>
          </a:xfrm>
          <a:prstGeom prst="rect">
            <a:avLst/>
          </a:prstGeom>
        </p:spPr>
      </p:pic>
      <p:pic>
        <p:nvPicPr>
          <p:cNvPr id="1026" name="Picture 2" descr="Math Books PNG Images With Transparent Background | Free Download On Lovepik">
            <a:extLst>
              <a:ext uri="{FF2B5EF4-FFF2-40B4-BE49-F238E27FC236}">
                <a16:creationId xmlns:a16="http://schemas.microsoft.com/office/drawing/2014/main" id="{8FEC6A91-A2F2-DA2C-3C4A-022CFCCA3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452" y="2084120"/>
            <a:ext cx="1272439" cy="1272439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otball png | Exclusive Deals and Offers | sreesundareswara.com">
            <a:extLst>
              <a:ext uri="{FF2B5EF4-FFF2-40B4-BE49-F238E27FC236}">
                <a16:creationId xmlns:a16="http://schemas.microsoft.com/office/drawing/2014/main" id="{A00385ED-2419-0D81-AF73-003289527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000" b="95500" l="7500" r="93167">
                        <a14:foregroundMark x1="33833" y1="9000" x2="44333" y2="7500"/>
                        <a14:foregroundMark x1="44333" y1="7500" x2="68000" y2="10167"/>
                        <a14:foregroundMark x1="68000" y1="10167" x2="87333" y2="44333"/>
                        <a14:foregroundMark x1="87333" y1="44333" x2="90833" y2="60500"/>
                        <a14:foregroundMark x1="90833" y1="60500" x2="85000" y2="75500"/>
                        <a14:foregroundMark x1="85000" y1="75500" x2="78000" y2="83000"/>
                        <a14:foregroundMark x1="78000" y1="83000" x2="57500" y2="91500"/>
                        <a14:foregroundMark x1="57500" y1="91500" x2="38500" y2="91833"/>
                        <a14:foregroundMark x1="38500" y1="91833" x2="9333" y2="69000"/>
                        <a14:foregroundMark x1="9333" y1="69000" x2="7500" y2="54000"/>
                        <a14:foregroundMark x1="7500" y1="54000" x2="21500" y2="28167"/>
                        <a14:foregroundMark x1="21500" y1="28167" x2="50000" y2="31667"/>
                        <a14:foregroundMark x1="50000" y1="31667" x2="44000" y2="38333"/>
                        <a14:foregroundMark x1="44000" y1="38333" x2="57000" y2="34833"/>
                        <a14:foregroundMark x1="57000" y1="34833" x2="66333" y2="35333"/>
                        <a14:foregroundMark x1="66333" y1="35333" x2="60500" y2="28833"/>
                        <a14:foregroundMark x1="60500" y1="28833" x2="61333" y2="25833"/>
                        <a14:foregroundMark x1="71333" y1="38000" x2="59500" y2="47833"/>
                        <a14:foregroundMark x1="59500" y1="47833" x2="57833" y2="42833"/>
                        <a14:foregroundMark x1="95000" y1="45000" x2="93167" y2="54833"/>
                        <a14:foregroundMark x1="93167" y1="54833" x2="92500" y2="49500"/>
                        <a14:foregroundMark x1="66000" y1="6000" x2="41000" y2="7667"/>
                        <a14:foregroundMark x1="55000" y1="93500" x2="44000" y2="95167"/>
                        <a14:foregroundMark x1="44000" y1="95167" x2="43667" y2="95500"/>
                        <a14:foregroundMark x1="31333" y1="9000" x2="33833" y2="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765" y="2249318"/>
            <a:ext cx="987764" cy="987764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nsparent Clash Of Clan Logo Png - Clash Of Clans Logo Transparent, Png  Download is free transparent … | Clash of clans logo, Clash of clans, Clash  of clans cheat">
            <a:extLst>
              <a:ext uri="{FF2B5EF4-FFF2-40B4-BE49-F238E27FC236}">
                <a16:creationId xmlns:a16="http://schemas.microsoft.com/office/drawing/2014/main" id="{B07D085D-A6CB-F152-22AD-A55CEE65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4801" b="92120" l="6977" r="92442">
                        <a14:foregroundMark x1="46395" y1="33967" x2="44884" y2="34783"/>
                        <a14:foregroundMark x1="46628" y1="32699" x2="47326" y2="32699"/>
                        <a14:foregroundMark x1="35930" y1="92120" x2="34186" y2="90851"/>
                        <a14:foregroundMark x1="73372" y1="41214" x2="70000" y2="41214"/>
                        <a14:foregroundMark x1="8721" y1="52899" x2="11628" y2="49457"/>
                        <a14:foregroundMark x1="38837" y1="7518" x2="59651" y2="8696"/>
                        <a14:foregroundMark x1="59651" y1="8696" x2="55581" y2="8152"/>
                        <a14:foregroundMark x1="91047" y1="20018" x2="91628" y2="29167"/>
                        <a14:foregroundMark x1="91628" y1="29167" x2="92674" y2="21739"/>
                        <a14:foregroundMark x1="92674" y1="21739" x2="92209" y2="22192"/>
                        <a14:foregroundMark x1="73372" y1="40851" x2="69767" y2="43116"/>
                        <a14:foregroundMark x1="82674" y1="13225" x2="42442" y2="4801"/>
                        <a14:foregroundMark x1="42442" y1="4801" x2="73372" y2="8786"/>
                        <a14:foregroundMark x1="73372" y1="8786" x2="78140" y2="11232"/>
                        <a14:foregroundMark x1="36512" y1="6975" x2="38372" y2="6250"/>
                        <a14:foregroundMark x1="7791" y1="74185" x2="10116" y2="72736"/>
                        <a14:foregroundMark x1="6977" y1="53804" x2="9302" y2="53895"/>
                        <a14:foregroundMark x1="9389" y1="43420" x2="9884" y2="42482"/>
                        <a14:foregroundMark x1="7209" y1="47554" x2="7576" y2="46858"/>
                        <a14:backgroundMark x1="46214" y1="33206" x2="45233" y2="33333"/>
                        <a14:backgroundMark x1="10116" y1="45199" x2="10116" y2="42844"/>
                        <a14:backgroundMark x1="9302" y1="45199" x2="9302" y2="45290"/>
                        <a14:backgroundMark x1="8605" y1="44022" x2="6977" y2="46649"/>
                        <a14:backgroundMark x1="9651" y1="43659" x2="6977" y2="46196"/>
                        <a14:backgroundMark x1="8605" y1="43841" x2="10116" y2="45743"/>
                        <a14:backgroundMark x1="10465" y1="43297" x2="10465" y2="43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27229" y="3535737"/>
            <a:ext cx="890884" cy="114372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7FE44F3-71D2-833A-4CE3-13E2AABDC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8835" b="92830" l="10000" r="90000">
                        <a14:foregroundMark x1="43333" y1="9603" x2="56778" y2="9347"/>
                        <a14:foregroundMark x1="56778" y1="9347" x2="46556" y2="8835"/>
                        <a14:foregroundMark x1="33556" y1="90141" x2="48222" y2="91421"/>
                        <a14:foregroundMark x1="48222" y1="91421" x2="37889" y2="91037"/>
                        <a14:foregroundMark x1="37889" y1="91037" x2="48778" y2="92830"/>
                        <a14:foregroundMark x1="48778" y1="92830" x2="50222" y2="923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671102" y="2095350"/>
            <a:ext cx="1459908" cy="1266875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ood PNG Images | Free PNG Vector Graphics, Effects &amp; Backgrounds - rawpixel">
            <a:extLst>
              <a:ext uri="{FF2B5EF4-FFF2-40B4-BE49-F238E27FC236}">
                <a16:creationId xmlns:a16="http://schemas.microsoft.com/office/drawing/2014/main" id="{0E9407A3-5BEC-3FAB-E245-B0E889F7C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44" b="90807" l="10000" r="90000">
                        <a14:foregroundMark x1="57375" y1="43715" x2="66250" y2="48968"/>
                        <a14:foregroundMark x1="66250" y1="48968" x2="67500" y2="50657"/>
                        <a14:foregroundMark x1="69875" y1="44465" x2="69875" y2="44465"/>
                        <a14:foregroundMark x1="79250" y1="57974" x2="82375" y2="59287"/>
                        <a14:foregroundMark x1="28000" y1="21764" x2="38625" y2="16698"/>
                        <a14:foregroundMark x1="38625" y1="16698" x2="59125" y2="15947"/>
                        <a14:foregroundMark x1="59125" y1="15947" x2="40875" y2="14447"/>
                        <a14:foregroundMark x1="40875" y1="14447" x2="35875" y2="16886"/>
                        <a14:foregroundMark x1="35625" y1="16510" x2="26625" y2="21951"/>
                        <a14:foregroundMark x1="29625" y1="89869" x2="42875" y2="87805"/>
                        <a14:foregroundMark x1="42875" y1="87805" x2="63500" y2="908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762" y="3627079"/>
            <a:ext cx="1358605" cy="905170"/>
          </a:xfrm>
          <a:prstGeom prst="rect">
            <a:avLst/>
          </a:prstGeom>
          <a:noFill/>
          <a:effectLst>
            <a:outerShdw blurRad="254000" dist="177800" dir="2700000" algn="tl" rotWithShape="0">
              <a:prstClr val="black">
                <a:alpha val="7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887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6" grpId="0"/>
      <p:bldP spid="37" grpId="0"/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tangolo con due angoli in diagonale ritagliati 7">
            <a:extLst>
              <a:ext uri="{FF2B5EF4-FFF2-40B4-BE49-F238E27FC236}">
                <a16:creationId xmlns:a16="http://schemas.microsoft.com/office/drawing/2014/main" id="{F338DF7E-4AD4-6285-6258-D9AB19435F9E}"/>
              </a:ext>
            </a:extLst>
          </p:cNvPr>
          <p:cNvSpPr>
            <a:spLocks/>
          </p:cNvSpPr>
          <p:nvPr/>
        </p:nvSpPr>
        <p:spPr>
          <a:xfrm>
            <a:off x="12918280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/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/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EAE95A6D-EB26-A528-C85F-AA956DF60FCA}"/>
              </a:ext>
            </a:extLst>
          </p:cNvPr>
          <p:cNvGrpSpPr/>
          <p:nvPr/>
        </p:nvGrpSpPr>
        <p:grpSpPr>
          <a:xfrm>
            <a:off x="1050132" y="753666"/>
            <a:ext cx="10091737" cy="5350668"/>
            <a:chOff x="1050132" y="753666"/>
            <a:chExt cx="10091737" cy="5350668"/>
          </a:xfrm>
        </p:grpSpPr>
        <p:sp>
          <p:nvSpPr>
            <p:cNvPr id="4" name="Rettangolo con due angoli in diagonale ritagliati 3">
              <a:extLst>
                <a:ext uri="{FF2B5EF4-FFF2-40B4-BE49-F238E27FC236}">
                  <a16:creationId xmlns:a16="http://schemas.microsoft.com/office/drawing/2014/main" id="{F728F177-7049-2413-48F1-C7F2D07C753F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874E18A4-7301-71FC-628F-A0BFB1F235C3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7" name="Immagine 16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B9279350-D1CA-3D14-46F8-3CE22EA4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3" name="Immagine 12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656D10A0-3214-1374-03B5-0677DE675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ECC32713-50E2-BC14-5628-6923D13AC44D}"/>
                </a:ext>
              </a:extLst>
            </p:cNvPr>
            <p:cNvSpPr/>
            <p:nvPr/>
          </p:nvSpPr>
          <p:spPr>
            <a:xfrm>
              <a:off x="5854262" y="2353644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Trading and tasks</a:t>
              </a:r>
            </a:p>
          </p:txBody>
        </p:sp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43BC0489-7D52-9D6F-59CF-270AA38DBCE3}"/>
                </a:ext>
              </a:extLst>
            </p:cNvPr>
            <p:cNvSpPr/>
            <p:nvPr/>
          </p:nvSpPr>
          <p:spPr>
            <a:xfrm>
              <a:off x="5854262" y="3841986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 with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fungible</a:t>
              </a:r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token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2863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o 1">
            <a:extLst>
              <a:ext uri="{FF2B5EF4-FFF2-40B4-BE49-F238E27FC236}">
                <a16:creationId xmlns:a16="http://schemas.microsoft.com/office/drawing/2014/main" id="{4BD26141-1A11-E3B1-DC62-DCC21FE78F7E}"/>
              </a:ext>
            </a:extLst>
          </p:cNvPr>
          <p:cNvGrpSpPr/>
          <p:nvPr/>
        </p:nvGrpSpPr>
        <p:grpSpPr>
          <a:xfrm>
            <a:off x="-10818022" y="753666"/>
            <a:ext cx="10091737" cy="5350668"/>
            <a:chOff x="1050132" y="753666"/>
            <a:chExt cx="10091737" cy="5350668"/>
          </a:xfrm>
        </p:grpSpPr>
        <p:sp>
          <p:nvSpPr>
            <p:cNvPr id="8" name="Rettangolo con due angoli in diagonale ritagliati 7">
              <a:extLst>
                <a:ext uri="{FF2B5EF4-FFF2-40B4-BE49-F238E27FC236}">
                  <a16:creationId xmlns:a16="http://schemas.microsoft.com/office/drawing/2014/main" id="{EA0CC739-A4D7-8E34-93A4-745DC54E6663}"/>
                </a:ext>
              </a:extLst>
            </p:cNvPr>
            <p:cNvSpPr/>
            <p:nvPr/>
          </p:nvSpPr>
          <p:spPr>
            <a:xfrm>
              <a:off x="1050132" y="753666"/>
              <a:ext cx="10091737" cy="5350668"/>
            </a:xfrm>
            <a:prstGeom prst="snip2DiagRect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131F24">
                    <a:alpha val="71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40C133FE-98CB-D4E6-B66D-27FD82FDE516}"/>
                </a:ext>
              </a:extLst>
            </p:cNvPr>
            <p:cNvSpPr txBox="1"/>
            <p:nvPr/>
          </p:nvSpPr>
          <p:spPr>
            <a:xfrm>
              <a:off x="1277006" y="1030014"/>
              <a:ext cx="91545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Goal: </a:t>
              </a:r>
              <a:r>
                <a:rPr lang="en-GB" sz="3200" dirty="0"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Making a game of AI-generated collectibles</a:t>
              </a:r>
              <a:endParaRPr lang="it-IT" sz="32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" name="Immagine 11" descr="Immagine che contiene cartone animato, Personaggio immaginario, Opera CG, schermata&#10;&#10;Descrizione generata automaticamente">
              <a:extLst>
                <a:ext uri="{FF2B5EF4-FFF2-40B4-BE49-F238E27FC236}">
                  <a16:creationId xmlns:a16="http://schemas.microsoft.com/office/drawing/2014/main" id="{5366E89D-6820-558D-47EB-079E1C884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5371" y="1996739"/>
              <a:ext cx="3492063" cy="349206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13" name="Immagine 12" descr="Immagine che contiene orologio, simbolo, bussola&#10;&#10;Descrizione generata automaticamente">
              <a:extLst>
                <a:ext uri="{FF2B5EF4-FFF2-40B4-BE49-F238E27FC236}">
                  <a16:creationId xmlns:a16="http://schemas.microsoft.com/office/drawing/2014/main" id="{7E3F4290-53C4-C69F-2E33-85D4266A4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878" y="3817044"/>
              <a:ext cx="2154621" cy="215462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892980F6-3F51-91CD-EA04-95A127C9F384}"/>
                </a:ext>
              </a:extLst>
            </p:cNvPr>
            <p:cNvSpPr/>
            <p:nvPr/>
          </p:nvSpPr>
          <p:spPr>
            <a:xfrm>
              <a:off x="5854262" y="2353644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Trading and tasks</a:t>
              </a:r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92CC0D4D-167D-5AE5-1DF5-C03BB69816A3}"/>
                </a:ext>
              </a:extLst>
            </p:cNvPr>
            <p:cNvSpPr/>
            <p:nvPr/>
          </p:nvSpPr>
          <p:spPr>
            <a:xfrm>
              <a:off x="5854262" y="3841986"/>
              <a:ext cx="4445876" cy="1289909"/>
            </a:xfrm>
            <a:prstGeom prst="roundRect">
              <a:avLst/>
            </a:prstGeom>
            <a:gradFill flip="none" rotWithShape="1">
              <a:gsLst>
                <a:gs pos="39000">
                  <a:srgbClr val="50636C">
                    <a:alpha val="67000"/>
                  </a:srgbClr>
                </a:gs>
                <a:gs pos="99000">
                  <a:srgbClr val="131F24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50636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 with </a:t>
              </a:r>
              <a:r>
                <a:rPr lang="it-IT" sz="28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fungible</a:t>
              </a:r>
              <a:r>
                <a:rPr lang="it-IT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token</a:t>
              </a:r>
            </a:p>
          </p:txBody>
        </p:sp>
      </p:grpSp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288000" rtlCol="0" anchor="ctr"/>
          <a:lstStyle/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Store state</a:t>
            </a:r>
          </a:p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Multiple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writers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18C8790-966D-CD09-D68C-5E4B03AFE079}"/>
              </a:ext>
            </a:extLst>
          </p:cNvPr>
          <p:cNvSpPr txBox="1"/>
          <p:nvPr/>
        </p:nvSpPr>
        <p:spPr>
          <a:xfrm>
            <a:off x="3238060" y="1153124"/>
            <a:ext cx="1702710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YES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3554659C-0070-8855-FB77-180754442911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necessary to know the owner of each collectible and avoid duplication 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669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animBg="1"/>
      <p:bldP spid="7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24000" rtlCol="0" anchor="ctr"/>
          <a:lstStyle/>
          <a:p>
            <a:pPr algn="ctr"/>
            <a:r>
              <a:rPr lang="it-IT" sz="31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Multiple</a:t>
            </a:r>
          </a:p>
          <a:p>
            <a:pPr algn="ctr"/>
            <a:r>
              <a:rPr lang="it-IT" sz="32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writers</a:t>
            </a:r>
          </a:p>
          <a:p>
            <a:pPr algn="ctr"/>
            <a:r>
              <a:rPr lang="it-IT" sz="3200" b="1" dirty="0"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1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Store state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Use TTP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1687E3D-D167-4B97-7AF2-C624E11567F9}"/>
              </a:ext>
            </a:extLst>
          </p:cNvPr>
          <p:cNvSpPr txBox="1"/>
          <p:nvPr/>
        </p:nvSpPr>
        <p:spPr>
          <a:xfrm>
            <a:off x="3238060" y="1153124"/>
            <a:ext cx="1702710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YES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83ED1B9C-72E7-5AF2-5E85-D74F2F7D3D08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necessary to know the owner of each collectible and avoid duplication 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147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anime, Danza, festival">
            <a:extLst>
              <a:ext uri="{FF2B5EF4-FFF2-40B4-BE49-F238E27FC236}">
                <a16:creationId xmlns:a16="http://schemas.microsoft.com/office/drawing/2014/main" id="{4F5D191E-7932-9BE2-1BE8-6067F2297C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10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F5C4C83-06A1-281F-0BF8-37FD71C96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381000" y="3043238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riangolo isoscele 5">
            <a:extLst>
              <a:ext uri="{FF2B5EF4-FFF2-40B4-BE49-F238E27FC236}">
                <a16:creationId xmlns:a16="http://schemas.microsoft.com/office/drawing/2014/main" id="{6F0BB475-C00F-5F36-8EB5-847A09723C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 flipH="1">
            <a:off x="11404997" y="3043237"/>
            <a:ext cx="523875" cy="257175"/>
          </a:xfrm>
          <a:prstGeom prst="triangle">
            <a:avLst/>
          </a:prstGeom>
          <a:solidFill>
            <a:srgbClr val="A99A66"/>
          </a:solidFill>
          <a:ln>
            <a:solidFill>
              <a:srgbClr val="A99A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due angoli in diagonale ritagliati 3">
            <a:extLst>
              <a:ext uri="{FF2B5EF4-FFF2-40B4-BE49-F238E27FC236}">
                <a16:creationId xmlns:a16="http://schemas.microsoft.com/office/drawing/2014/main" id="{F728F177-7049-2413-48F1-C7F2D07C753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0132" y="753666"/>
            <a:ext cx="10091737" cy="5350668"/>
          </a:xfrm>
          <a:prstGeom prst="snip2Diag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131F24">
                  <a:alpha val="7100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Decisione 9">
            <a:extLst>
              <a:ext uri="{FF2B5EF4-FFF2-40B4-BE49-F238E27FC236}">
                <a16:creationId xmlns:a16="http://schemas.microsoft.com/office/drawing/2014/main" id="{05C13FB4-A3F3-C7B6-5ED7-8407D056E917}"/>
              </a:ext>
            </a:extLst>
          </p:cNvPr>
          <p:cNvSpPr/>
          <p:nvPr/>
        </p:nvSpPr>
        <p:spPr>
          <a:xfrm>
            <a:off x="7128697" y="1860090"/>
            <a:ext cx="3238359" cy="3137820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44000" rtlCol="0" anchor="ctr"/>
          <a:lstStyle/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TTP</a:t>
            </a:r>
          </a:p>
          <a:p>
            <a:pPr algn="ctr"/>
            <a:r>
              <a:rPr lang="it-IT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11" name="Decisione 10">
            <a:extLst>
              <a:ext uri="{FF2B5EF4-FFF2-40B4-BE49-F238E27FC236}">
                <a16:creationId xmlns:a16="http://schemas.microsoft.com/office/drawing/2014/main" id="{B8D5A762-7507-AFAB-A70C-4F32D3E6E0BF}"/>
              </a:ext>
            </a:extLst>
          </p:cNvPr>
          <p:cNvSpPr/>
          <p:nvPr/>
        </p:nvSpPr>
        <p:spPr>
          <a:xfrm>
            <a:off x="8444150" y="1012584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>
                <a:solidFill>
                  <a:srgbClr val="A99A66"/>
                </a:solidFill>
              </a:rPr>
              <a:t>Multiple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writers</a:t>
            </a:r>
          </a:p>
          <a:p>
            <a:pPr algn="ctr"/>
            <a:r>
              <a:rPr lang="it-IT" sz="100" b="1" dirty="0">
                <a:solidFill>
                  <a:srgbClr val="A99A66"/>
                </a:solidFill>
              </a:rPr>
              <a:t>?</a:t>
            </a:r>
          </a:p>
        </p:txBody>
      </p:sp>
      <p:sp>
        <p:nvSpPr>
          <p:cNvPr id="22" name="Decisione 21">
            <a:extLst>
              <a:ext uri="{FF2B5EF4-FFF2-40B4-BE49-F238E27FC236}">
                <a16:creationId xmlns:a16="http://schemas.microsoft.com/office/drawing/2014/main" id="{D498B464-E0FB-8D08-8C87-E80B15600CF6}"/>
              </a:ext>
            </a:extLst>
          </p:cNvPr>
          <p:cNvSpPr/>
          <p:nvPr/>
        </p:nvSpPr>
        <p:spPr>
          <a:xfrm>
            <a:off x="8444151" y="5256828"/>
            <a:ext cx="607447" cy="588588"/>
          </a:xfrm>
          <a:prstGeom prst="flowChartDecision">
            <a:avLst/>
          </a:prstGeom>
          <a:solidFill>
            <a:srgbClr val="A99A66"/>
          </a:solidFill>
          <a:ln w="57150">
            <a:solidFill>
              <a:srgbClr val="D4CD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" b="1" dirty="0" err="1">
                <a:solidFill>
                  <a:srgbClr val="A99A66"/>
                </a:solidFill>
              </a:rPr>
              <a:t>Known</a:t>
            </a:r>
            <a:r>
              <a:rPr lang="it-IT" sz="100" b="1" dirty="0">
                <a:solidFill>
                  <a:srgbClr val="A99A66"/>
                </a:solidFill>
              </a:rPr>
              <a:t> writers?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C6D7C52-CE3B-F036-4BA1-1C89CB46C72E}"/>
              </a:ext>
            </a:extLst>
          </p:cNvPr>
          <p:cNvSpPr txBox="1"/>
          <p:nvPr/>
        </p:nvSpPr>
        <p:spPr>
          <a:xfrm>
            <a:off x="3399867" y="1153124"/>
            <a:ext cx="1379096" cy="923330"/>
          </a:xfrm>
          <a:prstGeom prst="rect">
            <a:avLst/>
          </a:prstGeom>
          <a:gradFill flip="none" rotWithShape="1">
            <a:gsLst>
              <a:gs pos="0">
                <a:srgbClr val="50636C">
                  <a:lumMod val="80000"/>
                  <a:lumOff val="20000"/>
                  <a:alpha val="0"/>
                </a:srgbClr>
              </a:gs>
              <a:gs pos="100000">
                <a:schemeClr val="tx1">
                  <a:alpha val="24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152400"/>
          </a:effectLst>
        </p:spPr>
        <p:txBody>
          <a:bodyPr wrap="none" rtlCol="0">
            <a:spAutoFit/>
          </a:bodyPr>
          <a:lstStyle/>
          <a:p>
            <a:pPr algn="ctr"/>
            <a:r>
              <a:rPr lang="it-IT" sz="5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NO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59261A5-210E-2A53-4881-9D1840B8ECA8}"/>
              </a:ext>
            </a:extLst>
          </p:cNvPr>
          <p:cNvSpPr/>
          <p:nvPr/>
        </p:nvSpPr>
        <p:spPr>
          <a:xfrm>
            <a:off x="1866477" y="2181710"/>
            <a:ext cx="4445876" cy="3270667"/>
          </a:xfrm>
          <a:prstGeom prst="roundRect">
            <a:avLst/>
          </a:prstGeom>
          <a:gradFill flip="none" rotWithShape="1">
            <a:gsLst>
              <a:gs pos="39000">
                <a:srgbClr val="50636C">
                  <a:alpha val="67000"/>
                </a:srgbClr>
              </a:gs>
              <a:gs pos="99000">
                <a:srgbClr val="131F2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5063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anyone ever had a figurine manager?</a:t>
            </a:r>
            <a:endParaRPr lang="it-IT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439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1745</TotalTime>
  <Words>283</Words>
  <Application>Microsoft Office PowerPoint</Application>
  <PresentationFormat>Widescreen</PresentationFormat>
  <Paragraphs>122</Paragraphs>
  <Slides>16</Slides>
  <Notes>16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Copperplate Gothic Bold</vt:lpstr>
      <vt:lpstr>Copperplate Gothic Light</vt:lpstr>
      <vt:lpstr>Open Sans</vt:lpstr>
      <vt:lpstr>Tema di Office</vt:lpstr>
      <vt:lpstr>BDLTs project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ÆthérMon</dc:title>
  <dc:creator>Claudio Schiavella</dc:creator>
  <cp:lastModifiedBy>Claudio Schiavella</cp:lastModifiedBy>
  <cp:revision>65</cp:revision>
  <dcterms:created xsi:type="dcterms:W3CDTF">2023-11-30T16:56:28Z</dcterms:created>
  <dcterms:modified xsi:type="dcterms:W3CDTF">2023-12-05T10:40:02Z</dcterms:modified>
</cp:coreProperties>
</file>

<file path=docProps/thumbnail.jpeg>
</file>